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384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327" r:id="rId15"/>
    <p:sldId id="276" r:id="rId16"/>
    <p:sldId id="284" r:id="rId17"/>
    <p:sldId id="285" r:id="rId18"/>
    <p:sldId id="277" r:id="rId19"/>
    <p:sldId id="279" r:id="rId20"/>
    <p:sldId id="282" r:id="rId21"/>
    <p:sldId id="283" r:id="rId22"/>
    <p:sldId id="286" r:id="rId23"/>
    <p:sldId id="287" r:id="rId24"/>
    <p:sldId id="288" r:id="rId25"/>
    <p:sldId id="289" r:id="rId26"/>
    <p:sldId id="290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6" r:id="rId60"/>
    <p:sldId id="402" r:id="rId61"/>
    <p:sldId id="403" r:id="rId62"/>
    <p:sldId id="404" r:id="rId63"/>
    <p:sldId id="405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415" r:id="rId73"/>
    <p:sldId id="416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Karthik" userId="6610c6a7b11086f3" providerId="LiveId" clId="{3DA34717-4523-48DE-B3F8-17DAE68071FC}"/>
    <pc:docChg chg="modSld">
      <pc:chgData name="Rahul Karthik" userId="6610c6a7b11086f3" providerId="LiveId" clId="{3DA34717-4523-48DE-B3F8-17DAE68071FC}" dt="2024-05-05T03:08:57.276" v="3" actId="1076"/>
      <pc:docMkLst>
        <pc:docMk/>
      </pc:docMkLst>
      <pc:sldChg chg="modSp mod">
        <pc:chgData name="Rahul Karthik" userId="6610c6a7b11086f3" providerId="LiveId" clId="{3DA34717-4523-48DE-B3F8-17DAE68071FC}" dt="2024-05-05T03:08:57.276" v="3" actId="1076"/>
        <pc:sldMkLst>
          <pc:docMk/>
          <pc:sldMk cId="3566923159" sldId="263"/>
        </pc:sldMkLst>
        <pc:picChg chg="mod">
          <ac:chgData name="Rahul Karthik" userId="6610c6a7b11086f3" providerId="LiveId" clId="{3DA34717-4523-48DE-B3F8-17DAE68071FC}" dt="2024-05-05T03:08:57.276" v="3" actId="1076"/>
          <ac:picMkLst>
            <pc:docMk/>
            <pc:sldMk cId="3566923159" sldId="263"/>
            <ac:picMk id="6" creationId="{D5DBF861-A00C-F718-FC9E-3359FD3E206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2-26T03:12:41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31934 3600 0,'-29'-29'63,"-30"-1"-1,1 30-46,-59-58-16,0 58 16,0 0-16,-30 0 15,59 0-15,-29 0 16,30 0-16,-31 0 15,31 0-15,-30 0 16,87 0-16,1 0 16,0 0-1,-30 0 17,30 0-17,0 0 16,-1 0-15,30 58-16,-29 1 16,0-30-16,0 30 15,29-30-15,-30 59 16,30-30-16,0-29 16,0 59-16,0-59 15,0 1-15,0 57 16,0-28-16,0 29 15,0-59 1,0 59-16,0-30 0,0-28 16,0 57-1,0-57-15,0 28 16,0 1-16,0-30 16,-29 0-16,29 1 15,0-1-15,0 0 47,0 30-31,0-30-16,0 0 15,29 0-15,1 1 16,28 28-16,30-29 78,-59-29-62,88 30-16,-58-30 15,58 0-15,-88 0 16,59 0-16,-59 0 16,59 0-16,-59 0 15,1 0 16,28 0-15,-29 0 0,1 0-1,-1 0-15,59 0 16,-59 0-16,88 0 16,-29 0-16,-29-30 15,-30 30-15,0 0 16,30 0-1,-59-29 32,29 0 0,0 0-47,0-1 16,-29 1-16,0 0 15,0-59 1,59 30 0,-59-1-16,29 30 15,-29-30 1,0-29-16,0 30 16,29-30-16,-29 30 15,0-59-15,0 87 16,0-28-16,0-1 15,0-29-15,0 30 16,0 29-16,0-30 16,0 30-1,0 0 17,0-1-17,-29-28-15,29 29 16,0-1-1,0-28 1,-29 29-16</inkml:trace>
  <inkml:trace contextRef="#ctx0" brushRef="#br0" timeOffset="3877.57">24177 11062 0,'117'29'203,"-87"-29"-187,-1 0 0,30 0-16,-30 0 15,0 0 1,-29 29-1,59-29 17,-30 0-1,0 0-31,30 30 16,-1-30-1,-28 0-15,28 58 16</inkml:trace>
  <inkml:trace contextRef="#ctx0" brushRef="#br0" timeOffset="5977.46">29417 11647 0,'88'0'203,"87"0"-187,1 0 0,-30 0-16,30 0 15,-88 0-15,-30 0 16,1 0-16,-30 0 94</inkml:trace>
  <inkml:trace contextRef="#ctx0" brushRef="#br0" timeOffset="43890.18">30295 4126 0,'-146'176'203,"-30"-30"-187,30-29-16,-176 59 15,234-59-15,-176 88 16,1-117-16,0 87 16,116-87-16,1 29 15,58-88-15,-29 1 16,117-1-16,-29 29 15,-1-58 17,30 30-32,-58 57 15,29-57-15,-30 87 16,1-59-16,-30 1 16,0 58-16,29-29 15,59-59-15,-87 59 16,57-30-1,1-28-15,0 28 16,-30 1-16,30-30 16,0 29-16,-1-28 15,-28 28-15,29-58 16,-1 59-16,-58 58 16,30-29-16,-59 29 15,58-59-15,-28 1 16,57-30-16,1 29 15,-117 118-15,116-118 16,-87 89-16,59-89 16,28 1-16,-87 58 15,117-88-15,-29 30 16,-59 28-16,30-28 16,28-30-16,1 30 15,29-30-15,-29 0 16,-30 1-16,30-1 15,0 0-15,-30 30 16,30-30-16,-30 29 16,59-28-16,-29-1 15,-59 59-15,1 0 16,-1 58 0,29-88-16,1 30 15,-30 29-15,59-29 16,-30-29-16,30-30 15,0 0-15,29 0 16,-30 1-16,1 28 16,0 1-1,-30-1-15,30 1 16,-30 58-16,1-59 16,29-28-16,-1 57 15,-28 1-15,28-59 16,1 1-16,0 28 15,0-58 1,-1 29-16,30 1 78,0-1-78,-29 0 16,0 0-16,0 1 15,-30 28 1,30-29 0</inkml:trace>
  <inkml:trace contextRef="#ctx0" brushRef="#br0" timeOffset="51218.82">31320 4829 0,'-30'0'875,"30"88"-859,0-59-16,0 0 15,0 30-15,0-30 16,0 0 15,0 0-15,0 59 0,0-59-16,0 1 15,0-1-15,0 0 16,0 30-16,-29 29 15,29-59 1,0 0-16,0 30 16,0-30-1,0 29 1,0-28-16,0 28 16,-29 1-1,29 58-15,0-29 16,-59-1-16,59 1 15,0-59-15,0 59 16,0-59-16,0 30 16,0 0-16,0-30 15,-29 0-15,29 30 16,0-1-16,0-29 16,0 30-16,-29 29 15,29-30 1,0-29-16,0 1 15,0-1 1,0 30 0,0-30 31,0 59-32,-30-1-15,30-28 16,0 58-16,0-29 15,-87-1 1,87 1-16,-30 59 16,30-89-1,0 1-15,0-1 16,-29 1-16,29-30 16,0 0-16,-29 176 15,29-88-15,-59-29 16,59 29-16,0 0 15,-58 59-15,28-118 16,30 1-16,0-30 16,0 0-16,0 0 15,0 30-15,0-30 16,0 0-16,0 30 16,0 0-1,0 28-15,0-57 16,0 87-16,-87-59 15,87 59-15,0-88 32,0 1-17,0 28 17,0-28-32,0 28 46,0 30-30,-30-30 0,30 30-1,0-59-15,0 1 16,0 28 0,0-29 77,0 1-93,-29 57 16,29-57 0,0-1 62,0 30-63,0-30 63,0 0-78,0 30 63,0-30-47,0 0-16,0 0 15,0 1-15,0-1 16,0 0 46,0 0-46,0 30 0,0-30-1</inkml:trace>
  <inkml:trace contextRef="#ctx0" brushRef="#br0" timeOffset="83170.77">25436 10681 0,'-59'-58'16,"30"29"-16,0-1 15,0 1-15,-1 0 16,-28-1-1,58 1 17,0 0-1,-29 0-15,-88-1-1,29 1 1,29 29-1,-29 0-15,59 0 0,0 0 16,-30 0 0,59-29-16,-58 29 125,28 0-110,-57 58-15,-30 59 16,58-58-16,0 0 16,-87 145-16,117-87 15,-147 118-15,88-60 16,30-116-16,29 28 15,29-57-15,0 87 16,-30-59-16,30 1 16,0-1 15,0 1-31,0-30 16,0 0-16,0 59 15,0-59 1,0 1-16,0 28 15,0 1-15,0 58 16,0-88-16,0 88 16,0-88-16,0 1 15,30 87 1,-1-88 15,0-29 0,30 0-31,28-29 16,-28-1 0,29 1-16,-30 0 15,1-59-15,58 59 16,-58 0-16,58-30 16,-59 1-16,1 28 15,-1 1-15,-28 0 16,-1-1-16,59 1 15,-88 0 1,146-30 0,0 1-16,-58 29 0,0-59 15,-59 88 1,59-29-16,-59 29 16,1-30-1,-1-28 95,-29-1-110,0 1 15,0-1-15,0 30 16,0-59-16,0 59 15,0-30 1,0 30 0,0-29 15,0-1-31,0 30 16,0 0-1,0-30-15,0 30 0,0-1 16,-29 30 62,29-29-31,0 0 0</inkml:trace>
  <inkml:trace contextRef="#ctx0" brushRef="#br0" timeOffset="84811.57">30441 10155 0,'0'-59'62,"0"30"-30,-58 29-17,-1-29-15,-58-30 16,-58 59-1,-89-88-15,30 88 0,58 0 16,30 0 0,29 0-16,88 0 15,-59 0-15,59 0 16,-1 0-16,1 30 16,0-1-1,-30 59-15,59-59 16,0 59-16,-58-30 15,28 118-15,-87 87 16,117-175-16,-29 87 16,-29-28-16,-1 58 15,30-88-15,-30 0 16,59 0-16,-29 29 16,-30-58-16,59-30 15,0-28-15,0 57 16,0-28-16,0-1 15,0-28 1,0-1 0,0 0-16,0 30 15,0-30-15,30 0 16,-1 1-16,59-1 16,-59 0-1,0-29 1,30 29-16,116-29 15,-145 0-15,116 0 16,117 0-16,-28 0 16,-1 0-16,0 59 15,0-59-15,-29 0 16,-29 0-16,-89 0 16,-28 0-16,0 0 15,-30 0 1,0 0 15,-29-29-15,29-30-16,-29 30 15,30-30-15,28 1 16,-29-1-16,59-29 16,-29-29-16,-1 59 15,-28-30-15,28 30 16,-58-1-16,29 1 15,-29-30-15,30 29 16,-30 30-16,0-59 16,88 30-16,-88-1 15,0 1 1,0 28-16,-59-145 16,30 87-16,-88-88 15,-30 1-15,30 28 16,0 1-16,59 0 15,-118 29-15,-29-59 16,59 118-16,-59-59 16,-29 29-16,87 29 15,1 59-15,58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3-11T02:43:50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5210 6702 0,'146'29'78,"-87"0"-63,28-29-15,-28 0 16,58 0 0,0 0-16,-88 0 15,30 0 1,-30 0-1,0 0 1,1 0-16,58 0 0,-59 0 31,0 0-31,30 0 16,-30 0 0,0 0 15,0 0-16,1 0 1,28 0 15,-28 0-31,57 0 16,-28 0-16,-1 0 0,-28 0 16,-1 0-16,30 0 78,-30 0-78,29 0 15,1 0 1,-30 0-16,0 0 31</inkml:trace>
  <inkml:trace contextRef="#ctx0" brushRef="#br0" timeOffset="103613.67">5151 7609 0,'59'0'156,"29"0"-140,-59 0-16,88 0 15,58 0-15,-28 0 16,-59 0-16,-30 0 0,-29 0 16,1 0 15,28 0-31,-28 0 0,-1 0 15,0 0 1,0 0-16,30 0 0,-30 0 16,59-30-16,-59 30 15,59 0 1,-59 0 0,1 0-16,-1 0 15,0 0 1,0 0-16,1 0 31,-1-29-15,0 0-1,1 29 1,-1 0 15,0 0 32,30 0-32,-30 0-31,0 0 16,30 0-1</inkml:trace>
  <inkml:trace contextRef="#ctx0" brushRef="#br0" timeOffset="105136.88">6381 7228 0,'29'0'156,"88"30"-156,-29-1 0,-30 0 16,1 0-16,-30 1 15,0-1-15,30-29 47,-1 29 16,-28 0-48,-1-29-15,30 30 16,-30-1-1,-29 0 251,0 0-203,-29-29-63,-1 30 15,1-1-15,0 30 16,29-30-1,-30 0-15,1 0 16,0 1 0,29-1-16,-88 59 78,88-59-63,0 29 1,-29 30-16,0-59 0,-1 30 16</inkml:trace>
  <inkml:trace contextRef="#ctx0" brushRef="#br0" timeOffset="-58992.82">27163 6877 0,'29'29'219,"1"-29"-219,-1 0 0,88 0 31,-59 0-31,118 0 16,117 0-16,-59 0 15,-58 0-15,58 0 0,-59 0 32,-28 0-32,-30 0 0,0 0 15,-88 0 1,0 0-16,30 0 47,117 0-32,-1 0-15,59 0 0,30 0 16,29 0 0,-118 0-16,-58 0 15,30 0-15,-89 0 16,-29 0-16</inkml:trace>
  <inkml:trace contextRef="#ctx0" brushRef="#br0" timeOffset="-56960.82">28334 6497 0,'-29'0'172,"-30"0"-172,-29 0 0,59 0 16,-88 0-16,58 0 15,-28 0-15,28 29 16,30-29 15,-59 59 141,59-30-156,29 0-16,-30 30 15,1-30-15,0-29 16,29 29 0,-29 30 31,-1-59-16,1 29-31,0-29 15,-1 29 17,-28 30-17,58-30-15,-29-29 16,-1 29-16,60 1 281,57-30-281,89 58 0,0-58 0,-30 29 16,147 30-1,-30-30 1,-87-29-16,117 88 0,-206-59 0,1-29 16,-59 0-1</inkml:trace>
  <inkml:trace contextRef="#ctx0" brushRef="#br0" timeOffset="119936.34">12791 13491 0,'29'58'250,"0"-29"-250,1 59 16,-1-88-16,0 29 15,-29 1 1,30 28-16,-1-29 16,0 59-1,0-59 48,-29 1-48,30-30 1,57 0 62,-57 0-78,-1 0 16,30 0-16,-1 0 15,88-59 1,-116 1 0,116-147-16,-117 117 15,30 30-15,29-30 0,-1 0 16,1 0-16,-58 59 16,-1 0-16,0-1 15,0 1-15,-29 0 16,30 0-1,-1-1 17,-29 1-32,29 0 47,0 29-16,30-29-16,-30-1 32,59-57-47,-29 57 16,-59 1-16,29 29 16,0 0-1,0-29 1,59-1-16,-58 1 15,-1 29-15,0-29 16,0 0-16</inkml:trace>
  <inkml:trace contextRef="#ctx0" brushRef="#br0" timeOffset="123189.46">4039 14515 0,'117'-59'140,"-29"59"-140,0 0 16,58-58-16,30 58 16,146-147-16,-235 118 15,60 0-15,-1 0 16,-146-1-16,29 1 47,30 29-32,-30 0-15,30-29 16,-1 29 15,-29 0-31,1 0 47,28-29-47,-28 29 16,-1 0-16,0 0 15,0 0-15,30 0 16,-30 0 0,30 0-16,29 0 15,-30 0-15,-29 0 16,1 0-16,-1 0 31</inkml:trace>
  <inkml:trace contextRef="#ctx0" brushRef="#br0" timeOffset="25048.39">3922 15539 0,'29'29'265,"30"-29"-249,145 0 0,-57 0-16,-89 0 0,30 0 15,-29 0 1,58 0 0,-59 0-16,59 0 0,-87 0 15,28 0-15,1 0 16,-30 0-16,59 0 15,-30 0 1,30 0 0,59 0-16,-89 0 0,118 0 15,-59 0-15,-88 0 16,0 0-16,30 0 31,-1-29 16,60 0-31,-31-1-1,-57 30-15,-1 0 16,0 0 0,30-29 46,-30 29-46,0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0.29126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0" timeString="2024-03-11T03:07:54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22805 10476 0,'0'0'0,"0"16"0,0-1 0,16 0 31,1 31-31,-1 31 0,0 15 16,34 122-1,-34-91 1,1-1-16,-1 1 16,-16 14-1,17-14-15,-17-1 16,16-30 15,1 0-31,-1 0 16,1-15-1,-1 30-15,1 0 16,16 15 0,-17 16-16,1 31 15,-1-1-15,-16 1 0,0-1 16,0-15 15,0-30-31,0-1 16,-16-15-16,-1 0 15,1 1 1,-1-1-16,1-15 0,-1 15 16,1 0-1,-1-15-15,1 0 16,-1 0-1,1-16-15,-1-14 16,1-1-16,-1 0 31,-16-15-15,17 15-16,-17 0 16,0 16-16,0-31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3-11T03:10:0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13259 1376 0,'0'29'156,"0"30"-140,-29-59-1,29 58 1,-29-29-16,-1 1 62,30 28-46,-29 1-16,-29 28 16,28-57-1,30-1 1,-29 0-16,29 30 15,-29-59 1,-30 58 15,59 1 1,0-30-32,0 30 15,0-1 1,0-29-16,0 1 31,30 28 47,-1-29-62,0-29 46,59 0-46,-30 0 0,30 0-16,0 0 0,-59 0 0,1 0 15,57 0 1,-28-29-1,0 29 17,-30 0-1,29-58-15,-28 28-16,-1 1 0,0 29 62,0 0 1,1 0-1,-1 0-15,0 0-47,0 0 16,30 0-16,-30 0 15,1 0 1,28 0 15,1 0-31,28 0 16,1 59 31</inkml:trace>
  <inkml:trace contextRef="#ctx0" brushRef="#br0" timeOffset="78324.17">13581 2283 0,'30'-29'203,"-1"29"-140,0 0-48,0 0-15,1 0 16,28 0 0,-29 0-1,30-30-15,87 30 16,-29 0-16,-29 0 15,29 0-15,0-87 16,30 87 0,-59-30-16,-1-28 15,30 58-15,-58 0 16,29 0-16,-59 0 16,0 0 15,30 0-16,-30-29 17,0-1-32,30 30 15,0 0 1,-30 0-16,29 0 16,1 0-16,29 0 15,-59 0-15,0 0 16,0 0-16,89 0 15,-89 0-15,0 0 16,0 0-16,30-29 0,-1 29 16,30 0-1,0 0-15,58 0 16,-58 0 0,0 0-16,58 0 0,-87 0 15,29 0-15,-59 0 16,0 0-16,59 0 94,-29 0-79,58-29-15,-88 29 16,88 0-16,-88 0 15,30 0 1,-1 0 0,-28 0-1,28 0-15,30 29 16,-29-29 0,-30 0-1,29 0-15,30 0 0,-29 0 16,29 0-16,-30 29 15,1-29 17,-30 0 15,0 0-47,1 0 31,-1 0 63,0 0-79,0 0 1,1 0 15</inkml:trace>
  <inkml:trace contextRef="#ctx0" brushRef="#br0" timeOffset="90559.86">14840 4507 0,'-59'-29'0,"30"29"15,-59-30 1,30 1-1,28 29-15,-57 0 16,-1-88-16,59 88 0,-1 0 16,1 0 15,0 0 16,-1 0-47,-28 0 15,29 0-15,-30 0 16,-29 0-16,59 0 0,-30 30 31,30-30-31,0 29 16,-30 29-16,1-28 31,-59-1-15,88 0-16,29 0 31,0 1-31,-59 57 16,0-57-16,30 28 15,0-28 17,0-30-1,-1 29 94,30 0-125,30 30 15,87-59-15,58 0 0,30 0 16,-88 0 0,-87 0-16,116 0 15,0 0-15,30 0 16,0 0-16,-1 0 16,-58 0-16,-58 0 31,87 0-31,-58 0 15,0 0-15,87 0 0,-87 0 16,29 0-16,-29 0 16,29 0-1,0 0-15,-29 29 16,29-29-16,-88 0 16,1 0-1,-1 0 1,0 0 31,30 0-16,-59-29 16,0-1-16,0-87-31,0 59 0,-29-59 16,-1 117-1,-28-30-15,58 1 16,-30 29 0,-28-29-1,29 0 1</inkml:trace>
  <inkml:trace contextRef="#ctx0" brushRef="#br0" timeOffset="92216.97">21250 4419 0,'-29'0'31,"-147"0"-31,1 0 15,28 0-15,89 0 16,-118 0-16,59 0 16,-146 0-16,58-88 15,117 88-15,-88 0 0,30 0 16,29 0 0,-59 0-1,147 0-15,-59 0 0,59 0 16,-88 30-1,29-1-15,29-29 16,-28 88-16,28-59 16,1 0-16,28-29 15,-28 59 1,29-30-16,-1 0 31,1 30 47,29-30-62,0 30 0,29-30-1,1-29-15,-1 29 0,29 0 16,-58 1-16,117-30 15,30 29-15,87-29 0,-58 0 16,-1 0-16,30 0 31,-146 0-31,-30 58 16,88-58-16,-58 0 0,58 0 16,29 0-1,0-29-15,-29 29 16,30-29-16,-89 29 15,59 0-15,0-59 16,-29 59 0,0 0-16,0 0 0,58 0 0,-29-58 15,0 29-15,-29 29 16,0-30 0,-29 30-16,-1 0 15,89-58-15,-118 28 125,-29 1-109,0-59-1,-59 1 1,30 87-16,29-30 16,-29 1-16,-30 29 0,-29 0 15,-58 0-15,29 0 32,29 0-32,-88 0 15,118 0-15,-88 0 0,116 0 16,1 0 15</inkml:trace>
  <inkml:trace contextRef="#ctx0" brushRef="#br0" timeOffset="102444.36">16684 6175 0,'0'-29'32,"-29"29"-17,-1 0 1,1 0-16,-59 0 16,59 0-1,0 0 1,29 29 15,-29 0-31,-1 0 16,1 1-1,0 28-15,29-29 16,0 89-16,0-89 16,0 29-16,0 1 0,0-1 31,0 1-31,0 29 15,0-59-15,0 29 16,0 89-16,0-59 16,0-59-16,29 59 0,-29-30 15,29 1-15,1-1 16,-30-29 0,29 1-16,29 28 31,-58-29 47,30-29-78,-1 0 31,0 0 0,30 0-31,-30 0 0,0 0 16,1 0-16,-1 0 31,-29-29-15,58-59-16,-58 59 31,0 0-15,0-30-16,30-28 15,-1 57-15,-29 1 0,29 0 0,0 0 16,1-30-16,-30 30 16,58-30-1,-29 59-15,1-29 16,-1 0-16,0-30 16,1 59-16,-30-58 31,0 28 0,29 1-15,-29 0 93,0-30-93,0 30-1,0 0 32,0 0-31,-29 29-1,29-30-15,-30-28 16,-87 29 0,59-1-1,-1-28 1,30 58 0,0 0-1,-1-30 1,1 30-1,0 0 48,-30-29-47,1 29 15,28-29 0</inkml:trace>
  <inkml:trace contextRef="#ctx0" brushRef="#br0" timeOffset="114655.97">11884 7024 0,'0'-59'203,"87"59"-203,147-59 16,88 1 0,-29-30-16,176 59 15,-89-30-15,-146 30 16,-58 29-16,-147 0 15,30 0-15,-30 0 32,0 0-1,59 0-31,-29 0 16,-1 0-1,-29 0 1,1 0-16,-1 0 15,0 0 1,0 0 0,1 0-1,-1 0 1,30 0 15,-30 0-31,0 0 0,117 0 16,-58 0-1,-29 0-15,-30 0 0,30 0 16,-30 0 0,0 0 31,59 0-47,-29 29 15,-30 1-15,0-30 16,0 0-1,1 0 1,57 29-16,-28 0 0,29 30 16,-59-59-1,0 29 1,59-29 31,-29 29-32,28 0 1,-28-29-16,58 30 0,-117-1 0,29-29 31,59 0-31,-59 0 0,1 0 16,-1 29 46,-88-29 407,30 0-469,-88 0 0,0 0 16,-117 0-16,29-29 15,88 0-15,-205-30 0,-29-29 32,-1 59-32,1 29 0,-88-117 15,146 0-15,-87 59 0,204 58 16,59-30-16,0 30 31,58 0-31,30 0 16,0 0-1,0 0 17,-88 0-32,87 0 15,1 0-15,-30 0 0,-58 0 16,88 0 0,-88 0-16,59 0 0,-30 0 15,58 0-15,1 0 16</inkml:trace>
  <inkml:trace contextRef="#ctx0" brushRef="#br0" timeOffset="129513.7">12732 3073 0,'-29'0'93,"29"29"-77,0 1 0,0-1-1,29 59-15,1-88 16,-1 29-16,59 117 16,-30-87-16,-58-30 15,30 0 16,-1-29 32,29 0-63,-28-58 16,28-59-1,1 29-15,58-29 0,-59-29 16,1 87-16,-1-29 15,30 30-15,-58-59 16,28 87 0,-29-28-16,1-1 0,-30 30 15,29-29 17,0 28 30</inkml:trace>
  <inkml:trace contextRef="#ctx0" brushRef="#br0" timeOffset="130915.02">12323 5356 0,'0'29'109,"0"59"-93,0-30-16,29 30 16,-29-30-1,0 1-15,0-30 0,0 0 16,29 1-16,30-30 172,-1-88-172,-29 0 0,30-58 15,58 29 1,-88 0-16,147-117 0,-147 58 0,88 30 16,-87 87-1,-1-146-15,-29 147 16,0 29-16,29-1 62</inkml:trace>
  <inkml:trace contextRef="#ctx0" brushRef="#br0" timeOffset="135773.68">22450 6029 0,'-29'0'47,"0"0"-31,0 0-1,-1 0 1,-87 0 0,29 0-16,-87 0 0,87 0 15,-146 0-15,29 87 16,117-87-1,-29 0-15,58 30 16,30-30-16,-29 29 63,58 59-48,-30-59-15,30 0 16,-29 59-1,29-59 1,0 59-16,0-59 16,0 1-16,0 57 0,0-57 15,0 57-15,0-57 32,0 57-32,29-28 0,1-59 15,-1 29-15,88 59 16,-58-88-16,58 0 15,-88 0-15,59 0 32,-59 0-32,59 0 15,-59 0-15,0 0 0,1 0 16,-1 0 0,88 0-16,-88 0 0,1 0 15,28 0-15,118 0 16,-89 0-16,60-29 15,-118 29-15,30-29 16,-1 29-16,1-59 78,-59 30-47,0-1-31,0-57 0,0 57 16,0-28-16,0-1 0,0 30 31,0-59-31,-30 59 0,30 0 16,0-30 15,-29 30 32,0 0-48,0-1 48</inkml:trace>
  <inkml:trace contextRef="#ctx0" brushRef="#br0" timeOffset="139248.69">19465 2576 0,'58'87'141,"1"-57"-126,-30-1-15,-29 0 16,29 0-16,1-29 78,87-29-78,29-117 16,-87 0-1,-30 58-15,147-59 0,-89 30 16,89-146-1,-88 117-15,58-59 0,30 59 16,-59-30-16,-59 88 16,-28 30-1,-1-1-15,-29 1 16,29 28-16</inkml:trace>
  <inkml:trace contextRef="#ctx0" brushRef="#br0" timeOffset="140951.66">18704 5824 0,'117'-88'438,"29"-58"-423,30-176 1,58 88-16,0-147 16,-58 176-16,87-175 15,30 117-15,-147 58 16,30 29-16,-118 118 15,30-30-15</inkml:trace>
  <inkml:trace contextRef="#ctx0" brushRef="#br0" timeOffset="155977.75">9249 9716 0,'0'263'62,"0"147"-46,0 116-1,0-57-15,0-118 0,0 0 16,0-58 0,0-30-16,0 30 15,88-1-15,-88-204 0,0 58 16,0-87-1,0-30 1,29-29 0</inkml:trace>
  <inkml:trace contextRef="#ctx0" brushRef="#br0" timeOffset="193340.56">12118 11823 0,'29'29'156,"-29"117"-141,0-87-15,0 28 16,58 1 0,-58-58-16,0 28 0,0-29 15,0 30-15,0-30 16,0 0 0,0 59-1,0-59-15,0 1 16,0 57-16,0-28 0,0 0 15,0 28-15,0-28 16,0-1 0,0 30-1,30-29-15,-30-30 16,0 29-16,0-28 16,0-1-16,29 88 15,-29 0-15,0-88 16,0 88-16,0-87 31,0-1-31,0 88 0,29-59 16,-29 1-16,0-30 15,0 1 1,0 28 0,0-29 15,0 1 0,30-1-15,-1 0-1,-29 0 1,0 1 31</inkml:trace>
  <inkml:trace contextRef="#ctx0" brushRef="#br0" timeOffset="197618.02">12879 13286 0,'58'-88'109,"30"88"-109,88 0 31,-59 0-31,0-29 0,59 29 16,-59 0-16,-59 0 15,-29-30 32,1 30 47</inkml:trace>
  <inkml:trace contextRef="#ctx0" brushRef="#br0" timeOffset="199505.77">18177 13286 0,'29'-30'140,"88"1"-140,0 29 16,0-29-16,-29 29 16,29 0-16,-29-29 0,-59-1 15,59 30 1,-29 0 0,28 0-1,118 0 1,59 0-16,-89 0 15,1 0-15,-30-29 0,-87-29 16</inkml:trace>
  <inkml:trace contextRef="#ctx0" brushRef="#br0" timeOffset="202715.56">12762 10798 0,'-30'0'78,"60"-29"-78,57 29 16,148-58-16,57 58 15,60 0-15,-60 0 16,118 0-16,-59 0 15,-116 0-15,-1 0 0,-88 0 16,-58 0-16,-30 0 109,-28 0-109</inkml:trace>
  <inkml:trace contextRef="#ctx0" brushRef="#br0" timeOffset="204129.81">17708 10506 0,'88'0'125,"146"0"-109,118 0-16,-60 0 16,60 0-1,116 0-15,0 0 0,1 0 16,-118 0-16,-117 0 15,-58 0-15,-118 0 0,-28 0 16</inkml:trace>
  <inkml:trace contextRef="#ctx0" brushRef="#br0" timeOffset="-177955.11">15513 14690 0,'0'-29'78,"-29"88"32,-59 58-110,30-59 15,28 30-15,-87 0 0,88-59 16,29 0-16,0 1 16,0-1-1,0 29-15,0 1 0,0 29 63,0-59-63,58 0 15,1 0-15,0 30 32,-30-30-32,0-29 0,30 29 15,28-29 1,60 0-16,-89 0 31,59 0-31,-87 0 16,-1 0-16,0 0 15,0 0-15,1-58 16,87-88-16,-117 116 16,0-57-1,0 57-15,0-57 16,29 28-16,-29-29 15,0 59-15,0-30 16,0 1-16,0 29 16,-29-1-1,-59-57 17,29 28-17,30 30-15,-29 0 16,28-1-1,1 1-15,29 0 16,-29 29 0,-30 0-1,30 0 1</inkml:trace>
  <inkml:trace contextRef="#ctx0" brushRef="#br0" timeOffset="-148518.54">12937 11501 0,'117'0'140,"0"0"-140,-58 0 0,175 0 16,-146 0 0,88 0-16,-30-30 0,-117 30 15,-29-29 1</inkml:trace>
  <inkml:trace contextRef="#ctx0" brushRef="#br0" timeOffset="-146758.22">15250 12408 0,'0'58'78,"0"1"-78,0 29 0,-30-30 16,30 59-16,0-87 15,-29 174-15,-29-116 16,-30 0 0,59-59-16,29 0 0,0 1 31,-30-1 31,1-29 48,0 0-95,-30 0 95</inkml:trace>
  <inkml:trace contextRef="#ctx0" brushRef="#br0" timeOffset="-145062.62">12293 10769 0,'59'0'62,"-59"29"-46,0 30-16,0-1 0,29-28 31,-29-1 31,29-29-46,118-59-16,-1-116 16,0 58-16,30-88 0,-117 117 15,58-58-15,-88 117 16,0-88-16,59 87 16,-59 1-16,1-59 78,-1 59-78,0 29 15,0-59 1,-29 30 0,30-29-16</inkml:trace>
  <inkml:trace contextRef="#ctx0" brushRef="#br0" timeOffset="-143607.12">12498 12379 0,'0'29'47,"0"0"-47,0 30 16,0-30-16,29 0 234,1-29-140,87 0-94,29-117 0,-29-88 31,-29 59-31,117-117 0,-29 116 16,29-116-1,-59 175-15,-29 0 0,-59 30 16,1-30 0,-30 88-16</inkml:trace>
  <inkml:trace contextRef="#ctx0" brushRef="#br0" timeOffset="-140230.16">18235 11501 0,'59'0'109,"263"-30"-93,29 30-1,117 0-15,-58 0 0,0 0 16,-117 0-1,-1 0-15,-262 0 16</inkml:trace>
  <inkml:trace contextRef="#ctx0" brushRef="#br0" timeOffset="-138157.02">20840 12583 0,'-87'59'250,"87"58"-250,-30-29 15,30 204 1,0-116-16,0-88 0,0 87 15,0-28 1,0 28-16,0 1 16,-58-59-16,58 88 0,0-176 15,-29 29-15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3-13T04:03:27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22275 6585 0,'-59'-59'78,"-146"59"-63,30 0-15,-59 0 16,-30 0-16,30 0 16,58 0-16,88 0 15,-58 0-15,29 0 16,-117 59-16,175-59 16,-28 0-16,-1 29 15,58-29-15,-28 0 16,-30 0-16,30 0 15,-118 0-15,30 0 16,-30 0 0,-29-59-16,29 59 15,-58-29-15,88 29 16,-30 0-16,59 0 16,59 0-16,-30 0 0,59 0 15,-1 0 1,-28 0 46,28 0-30,30 59 61,0-1-77,0 1 0,0 87-1,0-58 1,0-30-16,0 30 15,0-59-15,0 1 16,0 57-16,0-57 16,0 28-1,0 1-15,0-1 16,0 30 0,0-59-1,0 0-15,0 1 16,0 28-16,0 1 47,0-1-16,0-28-15,0-1-16,30 29 15,-1-28 16,-29 28 16,0 30-47,0-59 16,59 30 0,28-30-16,60 0 15,28 1-15,30-30 16,-88 29-1,0-29-15,59 0 16,-88 0-16,175-29 16,-29 29-16,176-59 15,-29 30-15,-206-30 16,-28 59-16,58 0 16,146 0-16,-88 0 15,-28 0-15,-60 0 16,1 0-16,-88 0 15,-30 0-15,30 0 16,-59 0-16,59 0 16,-59 0-1,1 0-15,28-58 16,-29 58 0,1 0-1,-1 0 1,29 0-16,30 0 15,0 0-15,-29 0 16,-1 0-16,-29 0 16,1 0 15,-1 0 0,59-30-15,-59 1-16,0 0 15,-29 0 1,0-1 0,0 1-1,0-59 32,0 30-47,-29-59 16,-29 58-1,-1-29-15,-87 30 16,87 29-16,-87-88 16,58 87-16,-58-28 15,87-1-15,-117-28 16,147 28-16,-29 0 16,-1 30-16,-87-29 15,116 28-15,-57 30 16,28-29-16,1 29 15,28 0-15,-28-29 16,-1 29 15,30 0 32,-88-59-63</inkml:trace>
  <inkml:trace contextRef="#ctx0" brushRef="#br0" timeOffset="10552.9">12703 11559 0,'88'0'157,"29"0"-142,29 0-15,30 0 16,0 0-1,-1 0-15,118 0 16,58 0-16,118 0 16,-118 0-16,0 0 15,88 88-15,-205-59 16,-146-29-16,-59 0 16,30 0-16</inkml:trace>
  <inkml:trace contextRef="#ctx0" brushRef="#br0" timeOffset="11764.4">10361 13022 0,'205'0'110,"234"0"-95,59-58-15,204 58 16,-58-29-16,-175 29 16,116-59-16,118 59 15,146 0 1,-147 0-16,-116 0 16,-147-88-16,-147 30 15,-116 58-15,-30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3-13T04:04:01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8956 4361 0,'0'87'157,"0"89"-157,0 87 15,0 30-15,0 117 16,0-59-16,0-59 16,0 60-1,0-60-15,0 59 16,0-175-16,0-147 15,30 0 1,-30 1 93,29 57-93,0-87 0,176 59 140,263-59-140,89 0-16,87 0 15,146 0-15,176 0 16,351 0-16,-351 0 15,0 0-15,-234 0 16,-118 0-16,-87 0 16,-117 0-16,-117 0 15,117 0-15,-264 0 16,30 0-16,58 0 16,-59 0-16,294 0 15,-177 0-15,60 0 16,-1 0-16,0 0 15,59 0-15,-59 0 16,0 0-16,1 0 16,-1 0-16,-205 0 15,118 0-15,-176 0 16,116-59-16,-174 59 16,-1-29-1,88 29 32,-58 0-47,-30 0 16,59 0-16,-30 0 15,1 0-15,-30 0 16</inkml:trace>
  <inkml:trace contextRef="#ctx0" brushRef="#br0" timeOffset="2791.74">8956 4448 0,'59'0'125,"351"-58"-125,-59 58 16,-292-29-16,497 29 16,29-59-16,118 59 15,-118 0-15,59 0 16,-29 0-16,-88 0 16,-118 0-16,-116 0 15,-59 0-15,59 0 16,-30-117-16,-204 88 15,87 29-15,30-30 16,58 30-16,30-58 16,-177-1-16,235 59 15,-234 0 1,322 0-16,-59 0 16,118 0-16,-1 0 15,0 0-15,-175 0 16,117 0-16,-59 0 15,-58 0-15,-118 0 16,1 0-16,87 0 16,30 0-16,-117 0 15,-88 0-15,87 0 16,-28 0-16,-30 0 16,-30 0-16,1 0 15,59 0-15,87 0 16,-146 0-16,-1 0 15,235 0-15,-205 0 16,-29 0-16,29 0 16,-58 0-16,-1 0 15,1 0 1,-1 0 0,-28 0-1,28 0 1,1 0-16,29 0 15,29 0-15,29 0 16,30 0-16,-59 0 16,0-29-16,-29 29 15,-30 0-15,30 0 16,-29 0-16,-1 0 16,-29 0 46,30 0-46,-59 29-16,0 30 15,0-1-15,29 1 16,30 29-16,-30 58 16,-29-58-16,0 0 15,29-1-15,-29 60 16,0-30-16,0-59 15,0 89-15,0-60 16,0 1-16,0 59 16,30 28-16,-30-58 15,58 30-15,-58-30 16,59 29 0,-30 0-16,88 118 15,-117-177-15,29 89 16,30-30-16,29 1 15,-88-89-15,58 1 16,-58 28-16,0-57 16,0-1-16,0 59 15,0-1 1,0 1-16,0 29 16,29 0-16,-29-29 15,30 29-15,-30-58 16,0-1-16,0-28 15,29-1 17,-146-29 171,29 0-203,-146-29 15,58 29-15,176-118 16,-205 60-16,30 58 16,-59-59-16,29 30 15,-29 0-15,-59 29 16,176-88-16,-30 30 16,60 28-1</inkml:trace>
  <inkml:trace contextRef="#ctx0" brushRef="#br0" timeOffset="5136.46">17416 6877 0,'29'0'203,"117"0"-203,30 0 15,0 0-15,58 0 16,117 0-16,-292-29 16,116-30-1,-28 59-15,-118 0 16,0 0-16,30 0 15,58 0 64,-88 0-64,0 0-15,30 0 16,-30 0 234</inkml:trace>
  <inkml:trace contextRef="#ctx0" brushRef="#br0" timeOffset="38896.11">18557 15393 0,'-117'-88'125,"-117"88"-125,-146-59 16,145-28-16,-174 57 16,-118 30-16,293 0 15,116 0-15,-233 0 16,-59 0-16,59 0 16,176 0-16,145 0 15,-58 0-15,-87 0 16,-59 0-16,-59 0 15,29 0-15,-28 0 16,-1 0-16,59 0 16,58 30-1,-263 28-15,88 30 0,29 0 16,29-1-16,59-87 16,-29 88-16,-89-59 15,-57 30 1,174-59-16,-28 29 15,58 59-15,147-88 16,28 0 0,1 29-16,-30-29 15,1 30 1,29-1-16,-88 29 16,58-28-16,-29-1 15,-58 0-15,58 0 16,-58 59-16,-1-59 15,60 1-15,-89 28 16,59-28-16,0 28 16,87-58-16,1 0 15,29 29-15,0 1 16,-29 28-16,-30 1 16,59-1-16,-29-29 15,0 59-15,29-59 16,0 1-1,0 57-15,29-28 16,30 0-16,28 28 16,1 60-16,59 57 15,-1-28 1,-58-117-16,117 87 16,117 88-16,-59-146 15,59 87-15,-29-28 16,87-60-16,-28 60 15,28-59-15,-87-88 16,0 29-16,146 59 16,-147-30-16,177-29 15,-1-29-15,0 59 16,59-59-16,59 0 16,-1 0-16,-29 0 15,-29 0-15,-117 0 16,-59 0-16,-58 0 15,-30 0-15,30 0 16,-117 0-16,-1 0 16,176 0-16,-175 0 15,117 0-15,58 0 16,-58 0-16,117 0 16,58 0-16,-58 0 15,58 0-15,59-59 16,-29-58-1,-89 88-15,1-117 0,-88 117 16,-176-59-16,-87 88 16,-30-59-1,-29 30-15,30 0 32,-30-30-17,0-29-15,0-29 16,0-29-16,-30-30 15,-87 89-15,88-30 16,-117-118-16,28 31 16,31 116-16,28-58 15,-87 58-15,117-29 16,-89 0-16,60 58 16,-1 1-16,1-1 15,-1-29-15,-58 30 16,-29-30-16,-88 0 15,-30-58-15,59 87 16,0-58-16,-29 30 16,117-1-16,0 58 15,-205 1-15,29-29 16,118 58-16,-30-59 16,-117-29-16,234 88 15,59 0 1,0 0-16,-30 0 31,30-29-31,-1 29 31,1 0-31,-29 0 16,28 0 0,1 0-1,-29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3-15T15:54:43.8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8167 5962 0,'17'0'266,"54"0"-251,-36 0-15,1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FC24D-F4D4-451F-8A74-B593C7C7A4D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5B503-018E-4D39-BC0D-A968EE198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24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D7DF6-2D83-4FA6-A8A8-0FF489A643C2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DB0168-0BED-4FA8-8484-59FECCE90E24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E4E486-2276-4AE5-9B30-1BE911E3DD57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1D60C5-E3E2-4C32-881D-679ED263F569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FCB662-62D8-42F3-8495-7E154474BF13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DACA36-364D-4BF4-8626-5ACC201E3D83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9A7035-49ED-4B4C-A561-57FCE4BA03E7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2DB456-7435-455E-908B-4CBFDC551B4B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7821ED-71BE-473E-9549-FE5EE2529C62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6E3CA-9BDB-444C-93F6-80D88D3F1398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B7AAC-FAC0-44B5-80FD-50894AB09F0D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2E0AD4-4337-474C-9F42-19D140686A43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DAB3AB-BE7B-4B88-911B-DEA20A42B146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42DBF79F-8C7F-41B3-90C9-49A20589236C}" type="slidenum">
              <a:rPr lang="en-US" altLang="zh-TW">
                <a:latin typeface="Arial" charset="0"/>
              </a:rPr>
              <a:pPr eaLnBrk="1" hangingPunct="1"/>
              <a:t>27</a:t>
            </a:fld>
            <a:endParaRPr lang="en-US" altLang="zh-TW">
              <a:latin typeface="Arial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>
                <a:latin typeface="Arial" charset="0"/>
              </a:rPr>
              <a:t>Mobility,  static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BADBCAD1-AFC2-4B9A-B5F7-915D2DC9059C}" type="slidenum">
              <a:rPr lang="en-US" altLang="zh-TW">
                <a:latin typeface="Arial" charset="0"/>
              </a:rPr>
              <a:pPr eaLnBrk="1" hangingPunct="1"/>
              <a:t>28</a:t>
            </a:fld>
            <a:endParaRPr lang="en-US" altLang="zh-TW">
              <a:latin typeface="Arial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D8992FB2-0B23-432C-9E31-A009F4274ED5}" type="slidenum">
              <a:rPr lang="en-US" altLang="zh-TW">
                <a:latin typeface="Arial" charset="0"/>
              </a:rPr>
              <a:pPr eaLnBrk="1" hangingPunct="1"/>
              <a:t>29</a:t>
            </a:fld>
            <a:endParaRPr lang="en-US" altLang="zh-TW">
              <a:latin typeface="Arial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>
                <a:latin typeface="Arial" charset="0"/>
              </a:rPr>
              <a:t>Constant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F5DE67C8-8B55-4950-9E24-A4B8A00D2D61}" type="slidenum">
              <a:rPr lang="en-US" altLang="zh-TW">
                <a:latin typeface="Arial" charset="0"/>
              </a:rPr>
              <a:pPr eaLnBrk="1" hangingPunct="1"/>
              <a:t>30</a:t>
            </a:fld>
            <a:endParaRPr lang="en-US" altLang="zh-TW">
              <a:latin typeface="Arial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1D336FDF-6D7D-438B-A62E-7965E08F1E4C}" type="slidenum">
              <a:rPr lang="en-US" altLang="zh-TW">
                <a:latin typeface="Arial" charset="0"/>
              </a:rPr>
              <a:pPr eaLnBrk="1" hangingPunct="1"/>
              <a:t>31</a:t>
            </a:fld>
            <a:endParaRPr lang="en-US" altLang="zh-TW">
              <a:latin typeface="Arial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7A74CE67-A892-412C-8041-850F243A312A}" type="slidenum">
              <a:rPr lang="en-US" altLang="zh-TW">
                <a:latin typeface="Arial" charset="0"/>
              </a:rPr>
              <a:pPr eaLnBrk="1" hangingPunct="1"/>
              <a:t>32</a:t>
            </a:fld>
            <a:endParaRPr lang="en-US" altLang="zh-TW">
              <a:latin typeface="Arial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82216F79-2FBB-495C-B70A-94EE0BC7B765}" type="slidenum">
              <a:rPr lang="en-US" altLang="zh-TW">
                <a:latin typeface="Arial" charset="0"/>
              </a:rPr>
              <a:pPr eaLnBrk="1" hangingPunct="1"/>
              <a:t>33</a:t>
            </a:fld>
            <a:endParaRPr lang="en-US" altLang="zh-TW">
              <a:latin typeface="Arial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9055DFA9-5BDE-488C-AFA6-81BAC31AAFB8}" type="slidenum">
              <a:rPr lang="en-US" altLang="zh-TW">
                <a:latin typeface="Arial" charset="0"/>
              </a:rPr>
              <a:pPr eaLnBrk="1" hangingPunct="1"/>
              <a:t>34</a:t>
            </a:fld>
            <a:endParaRPr lang="en-US" altLang="zh-TW">
              <a:latin typeface="Arial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6FF2E68D-29F3-445D-AA55-3200D9D352B9}" type="slidenum">
              <a:rPr lang="en-US" altLang="zh-TW">
                <a:latin typeface="Arial" charset="0"/>
              </a:rPr>
              <a:pPr eaLnBrk="1" hangingPunct="1"/>
              <a:t>35</a:t>
            </a:fld>
            <a:endParaRPr lang="en-US" altLang="zh-TW"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1E6A0D-1488-4770-B492-C1FC15B99D5E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fading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28F5804A-2F81-45E2-A22F-2DC1FD724FEC}" type="slidenum">
              <a:rPr lang="en-US" altLang="zh-TW">
                <a:latin typeface="Arial" charset="0"/>
              </a:rPr>
              <a:pPr eaLnBrk="1" hangingPunct="1"/>
              <a:t>36</a:t>
            </a:fld>
            <a:endParaRPr lang="en-US" altLang="zh-TW"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A6BC21A6-1119-46B4-A3F8-420B5720FB0F}" type="slidenum">
              <a:rPr lang="en-US" altLang="zh-TW">
                <a:latin typeface="Arial" charset="0"/>
              </a:rPr>
              <a:pPr eaLnBrk="1" hangingPunct="1"/>
              <a:t>37</a:t>
            </a:fld>
            <a:endParaRPr lang="en-US" altLang="zh-TW"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983DA922-27F6-488D-BF46-4A30B921549A}" type="slidenum">
              <a:rPr lang="en-US" altLang="zh-TW">
                <a:latin typeface="Arial" charset="0"/>
              </a:rPr>
              <a:pPr eaLnBrk="1" hangingPunct="1"/>
              <a:t>38</a:t>
            </a:fld>
            <a:endParaRPr lang="en-US" altLang="zh-TW">
              <a:latin typeface="Arial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5E461994-39C3-42F6-8AC9-E818CD56EFA5}" type="slidenum">
              <a:rPr lang="en-US" altLang="zh-TW">
                <a:latin typeface="Arial" charset="0"/>
              </a:rPr>
              <a:pPr eaLnBrk="1" hangingPunct="1"/>
              <a:t>39</a:t>
            </a:fld>
            <a:endParaRPr lang="en-US" altLang="zh-TW">
              <a:latin typeface="Arial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5AC0D683-A1B2-429B-95AA-9CAC0FDF11F6}" type="slidenum">
              <a:rPr lang="en-US" altLang="zh-TW">
                <a:latin typeface="Arial" charset="0"/>
              </a:rPr>
              <a:pPr eaLnBrk="1" hangingPunct="1"/>
              <a:t>40</a:t>
            </a:fld>
            <a:endParaRPr lang="en-US" altLang="zh-TW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fld id="{807D4E3D-A3D1-4C61-8699-ED35798B26FC}" type="slidenum">
              <a:rPr lang="en-US" altLang="zh-TW">
                <a:latin typeface="Arial" charset="0"/>
              </a:rPr>
              <a:pPr eaLnBrk="1" hangingPunct="1"/>
              <a:t>41</a:t>
            </a:fld>
            <a:endParaRPr lang="en-US" altLang="zh-TW"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BC92B0-62F2-46FE-8A13-B4B1C03301F0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stationary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51ADAB-3C00-4444-A9A3-FC633A14EFA4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10^ -6 mW   Antenna space diversity</a:t>
            </a:r>
          </a:p>
          <a:p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450ABB-4CF3-4D8A-9CAC-76E14E6C250C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42B96C-8134-4D7E-A1C1-165EF77E7372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FBDD0E-2233-40E4-B550-1A319E55EB60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020FD6-529E-4468-93AE-F96EC4D9CF83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7669" y="1480473"/>
            <a:ext cx="10551283" cy="1365308"/>
          </a:xfrm>
          <a:custGeom>
            <a:avLst/>
            <a:gdLst/>
            <a:ahLst/>
            <a:cxnLst/>
            <a:rect l="l" t="t" r="r" b="b"/>
            <a:pathLst>
              <a:path w="3989704" h="68897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638098"/>
                </a:lnTo>
                <a:lnTo>
                  <a:pt x="4013" y="657834"/>
                </a:lnTo>
                <a:lnTo>
                  <a:pt x="14922" y="673989"/>
                </a:lnTo>
                <a:lnTo>
                  <a:pt x="31076" y="684898"/>
                </a:lnTo>
                <a:lnTo>
                  <a:pt x="50812" y="688911"/>
                </a:lnTo>
                <a:lnTo>
                  <a:pt x="3938854" y="688911"/>
                </a:lnTo>
                <a:lnTo>
                  <a:pt x="3958577" y="684898"/>
                </a:lnTo>
                <a:lnTo>
                  <a:pt x="3974731" y="673989"/>
                </a:lnTo>
                <a:lnTo>
                  <a:pt x="3985653" y="657834"/>
                </a:lnTo>
                <a:lnTo>
                  <a:pt x="3989654" y="638098"/>
                </a:lnTo>
                <a:lnTo>
                  <a:pt x="3989654" y="82384"/>
                </a:lnTo>
                <a:lnTo>
                  <a:pt x="3989654" y="50800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pPr defTabSz="914400"/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42746" y="1584935"/>
            <a:ext cx="5906502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43844-D25E-4B14-B0BF-F1506FC1B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3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22634"/>
            <a:ext cx="9461395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51294" y="1407486"/>
            <a:ext cx="9620932" cy="400110"/>
          </a:xfrm>
        </p:spPr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21E88-816B-4CF1-85B3-4DCB059A58E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3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22634"/>
            <a:ext cx="9461395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1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1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4A736-FE30-4FC2-8738-3DB7F1710C4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75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22634"/>
            <a:ext cx="9461395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6703E-A58D-4DD3-82E3-DB5E85981D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6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>
              <a:spcBef>
                <a:spcPts val="142"/>
              </a:spcBef>
            </a:pPr>
            <a:endParaRPr lang="en-IN" spc="94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F1D4B-56A8-48C2-8CB0-347AE9988FD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8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215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972800" cy="12772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938589"/>
            <a:ext cx="10972800" cy="12772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377940"/>
            <a:ext cx="2804160" cy="2923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2A78D-A410-42D9-A9AB-F3F0BB6F612C}" type="datetime1">
              <a:rPr lang="en-US" altLang="en-US" smtClean="0"/>
              <a:t>5/5/2024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78241" y="6377940"/>
            <a:ext cx="2804160" cy="2923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EDDEE-8744-4D1C-BCAD-4B09572153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35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7F8B3-1FA9-41E1-83FF-CF2955CF234A}" type="datetime1">
              <a:rPr lang="en-US" smtClean="0"/>
              <a:t>5/5/2024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98BF-C920-4117-A993-9D06F5497CBD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82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2C32-402C-6380-3995-7FE3641B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2154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DCB0C-B17F-6B40-5D05-81B4ACF2161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1554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49C37-A418-B024-24D4-2918C030C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1554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61AF1-4811-B34C-EA20-C4B8DF53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9200" y="6324600"/>
            <a:ext cx="2540000" cy="276999"/>
          </a:xfrm>
        </p:spPr>
        <p:txBody>
          <a:bodyPr/>
          <a:lstStyle>
            <a:lvl1pPr>
              <a:defRPr/>
            </a:lvl1pPr>
          </a:lstStyle>
          <a:p>
            <a:fld id="{BB824975-9424-4528-A246-7E30EC22DCDD}" type="datetime1">
              <a:rPr lang="en-US" altLang="en-US" smtClean="0"/>
              <a:t>5/5/2024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2030F-E828-3034-C4CD-DD6B8C86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400" y="6324600"/>
            <a:ext cx="3860800" cy="21544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1F655-2767-67BA-A388-680D2589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2400" y="6324600"/>
            <a:ext cx="2540000" cy="276999"/>
          </a:xfrm>
        </p:spPr>
        <p:txBody>
          <a:bodyPr/>
          <a:lstStyle>
            <a:lvl1pPr>
              <a:defRPr/>
            </a:lvl1pPr>
          </a:lstStyle>
          <a:p>
            <a:fld id="{A46470A4-845D-470F-95B6-634A75AB67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24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138113"/>
            <a:ext cx="10668000" cy="215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9667" y="692150"/>
            <a:ext cx="5232400" cy="12772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55267" y="692150"/>
            <a:ext cx="5232400" cy="12772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55267" y="3613150"/>
            <a:ext cx="5232400" cy="12772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12800" y="6245225"/>
            <a:ext cx="2641600" cy="276999"/>
          </a:xfrm>
        </p:spPr>
        <p:txBody>
          <a:bodyPr/>
          <a:lstStyle>
            <a:lvl1pPr>
              <a:defRPr/>
            </a:lvl1pPr>
          </a:lstStyle>
          <a:p>
            <a:fld id="{615D1BC7-52A2-49EB-B6FC-43EE62338CCF}" type="datetime1">
              <a:rPr lang="en-US" altLang="zh-TW" smtClean="0"/>
              <a:t>5/5/2024</a:t>
            </a:fld>
            <a:endParaRPr lang="en-US" altLang="zh-TW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76184" y="6381750"/>
            <a:ext cx="3860800" cy="215444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84167" y="6489700"/>
            <a:ext cx="2641600" cy="287338"/>
          </a:xfrm>
        </p:spPr>
        <p:txBody>
          <a:bodyPr/>
          <a:lstStyle>
            <a:lvl1pPr>
              <a:defRPr/>
            </a:lvl1pPr>
          </a:lstStyle>
          <a:p>
            <a:fld id="{30EF2915-8D09-4804-9A78-7F67D081B38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5532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0"/>
            <a:ext cx="12186962" cy="702159"/>
          </a:xfrm>
          <a:custGeom>
            <a:avLst/>
            <a:gdLst/>
            <a:ahLst/>
            <a:cxnLst/>
            <a:rect l="l" t="t" r="r" b="b"/>
            <a:pathLst>
              <a:path w="4608195" h="354330">
                <a:moveTo>
                  <a:pt x="4608004" y="0"/>
                </a:moveTo>
                <a:lnTo>
                  <a:pt x="0" y="0"/>
                </a:lnTo>
                <a:lnTo>
                  <a:pt x="0" y="354152"/>
                </a:lnTo>
                <a:lnTo>
                  <a:pt x="4608004" y="354152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pPr defTabSz="914400"/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22634"/>
            <a:ext cx="946139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51294" y="1407486"/>
            <a:ext cx="9620932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30332" y="6607185"/>
            <a:ext cx="17112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9976" defTabSz="914400">
              <a:spcBef>
                <a:spcPts val="142"/>
              </a:spcBef>
            </a:pPr>
            <a:endParaRPr lang="en-IN" kern="0" spc="9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806AC10-F37D-4FE7-A2D2-E637ECC20534}" type="datetime1">
              <a:rPr lang="en-US" sz="1800" kern="0" smtClean="0">
                <a:solidFill>
                  <a:prstClr val="black">
                    <a:tint val="75000"/>
                  </a:prstClr>
                </a:solidFill>
              </a:rPr>
              <a:t>5/5/2024</a:t>
            </a:fld>
            <a:endParaRPr lang="en-US" sz="1800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sz="1800" ker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sz="1800"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8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1079129">
        <a:defRPr>
          <a:latin typeface="+mn-lt"/>
          <a:ea typeface="+mn-ea"/>
          <a:cs typeface="+mn-cs"/>
        </a:defRPr>
      </a:lvl2pPr>
      <a:lvl3pPr marL="2158258">
        <a:defRPr>
          <a:latin typeface="+mn-lt"/>
          <a:ea typeface="+mn-ea"/>
          <a:cs typeface="+mn-cs"/>
        </a:defRPr>
      </a:lvl3pPr>
      <a:lvl4pPr marL="3237387">
        <a:defRPr>
          <a:latin typeface="+mn-lt"/>
          <a:ea typeface="+mn-ea"/>
          <a:cs typeface="+mn-cs"/>
        </a:defRPr>
      </a:lvl4pPr>
      <a:lvl5pPr marL="4316517">
        <a:defRPr>
          <a:latin typeface="+mn-lt"/>
          <a:ea typeface="+mn-ea"/>
          <a:cs typeface="+mn-cs"/>
        </a:defRPr>
      </a:lvl5pPr>
      <a:lvl6pPr marL="5395646">
        <a:defRPr>
          <a:latin typeface="+mn-lt"/>
          <a:ea typeface="+mn-ea"/>
          <a:cs typeface="+mn-cs"/>
        </a:defRPr>
      </a:lvl6pPr>
      <a:lvl7pPr marL="6474775">
        <a:defRPr>
          <a:latin typeface="+mn-lt"/>
          <a:ea typeface="+mn-ea"/>
          <a:cs typeface="+mn-cs"/>
        </a:defRPr>
      </a:lvl7pPr>
      <a:lvl8pPr marL="7553904">
        <a:defRPr>
          <a:latin typeface="+mn-lt"/>
          <a:ea typeface="+mn-ea"/>
          <a:cs typeface="+mn-cs"/>
        </a:defRPr>
      </a:lvl8pPr>
      <a:lvl9pPr marL="863303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1079129">
        <a:defRPr>
          <a:latin typeface="+mn-lt"/>
          <a:ea typeface="+mn-ea"/>
          <a:cs typeface="+mn-cs"/>
        </a:defRPr>
      </a:lvl2pPr>
      <a:lvl3pPr marL="2158258">
        <a:defRPr>
          <a:latin typeface="+mn-lt"/>
          <a:ea typeface="+mn-ea"/>
          <a:cs typeface="+mn-cs"/>
        </a:defRPr>
      </a:lvl3pPr>
      <a:lvl4pPr marL="3237387">
        <a:defRPr>
          <a:latin typeface="+mn-lt"/>
          <a:ea typeface="+mn-ea"/>
          <a:cs typeface="+mn-cs"/>
        </a:defRPr>
      </a:lvl4pPr>
      <a:lvl5pPr marL="4316517">
        <a:defRPr>
          <a:latin typeface="+mn-lt"/>
          <a:ea typeface="+mn-ea"/>
          <a:cs typeface="+mn-cs"/>
        </a:defRPr>
      </a:lvl5pPr>
      <a:lvl6pPr marL="5395646">
        <a:defRPr>
          <a:latin typeface="+mn-lt"/>
          <a:ea typeface="+mn-ea"/>
          <a:cs typeface="+mn-cs"/>
        </a:defRPr>
      </a:lvl6pPr>
      <a:lvl7pPr marL="6474775">
        <a:defRPr>
          <a:latin typeface="+mn-lt"/>
          <a:ea typeface="+mn-ea"/>
          <a:cs typeface="+mn-cs"/>
        </a:defRPr>
      </a:lvl7pPr>
      <a:lvl8pPr marL="7553904">
        <a:defRPr>
          <a:latin typeface="+mn-lt"/>
          <a:ea typeface="+mn-ea"/>
          <a:cs typeface="+mn-cs"/>
        </a:defRPr>
      </a:lvl8pPr>
      <a:lvl9pPr marL="8633033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6.png"/><Relationship Id="rId4" Type="http://schemas.openxmlformats.org/officeDocument/2006/relationships/customXml" Target="../ink/ink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19.bin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0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9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27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4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customXml" Target="../ink/ink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56.png"/><Relationship Id="rId5" Type="http://schemas.openxmlformats.org/officeDocument/2006/relationships/image" Target="../media/image52.wmf"/><Relationship Id="rId10" Type="http://schemas.openxmlformats.org/officeDocument/2006/relationships/customXml" Target="../ink/ink6.xml"/><Relationship Id="rId4" Type="http://schemas.openxmlformats.org/officeDocument/2006/relationships/oleObject" Target="../embeddings/oleObject38.bin"/><Relationship Id="rId9" Type="http://schemas.openxmlformats.org/officeDocument/2006/relationships/image" Target="../media/image5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05DF79-0297-00FC-4E33-9AF9DA56D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337" y="1417081"/>
            <a:ext cx="9839325" cy="1600438"/>
          </a:xfrm>
        </p:spPr>
        <p:txBody>
          <a:bodyPr/>
          <a:lstStyle/>
          <a:p>
            <a:pPr algn="ctr"/>
            <a:r>
              <a:rPr lang="en-US" sz="3200" dirty="0"/>
              <a:t>MODULE 2</a:t>
            </a:r>
            <a:br>
              <a:rPr lang="en-US" sz="3200" dirty="0"/>
            </a:br>
            <a:r>
              <a:rPr lang="en-US" sz="7200" dirty="0"/>
              <a:t> </a:t>
            </a:r>
            <a:r>
              <a:rPr lang="en-IN" sz="3200" b="1" i="0" u="none" strike="noStrike" baseline="0" dirty="0">
                <a:latin typeface="Arial-BoldMT"/>
              </a:rPr>
              <a:t>Mobile Radio Propagation: Small-Scale Fading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386893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790575"/>
            <a:ext cx="11934825" cy="50673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3600" dirty="0"/>
              <a:t>2) Speed of Mobile </a:t>
            </a:r>
          </a:p>
          <a:p>
            <a:pPr lvl="1"/>
            <a:r>
              <a:rPr lang="en-US" altLang="zh-TW" sz="2800" dirty="0"/>
              <a:t>relative motion between base station &amp; mobile causes random frequency modulation due to Doppler shift (</a:t>
            </a:r>
            <a:r>
              <a:rPr lang="en-US" altLang="zh-TW" sz="2800" i="1" dirty="0" err="1"/>
              <a:t>f</a:t>
            </a:r>
            <a:r>
              <a:rPr lang="en-US" altLang="zh-TW" sz="2800" i="1" baseline="-25000" dirty="0" err="1"/>
              <a:t>d</a:t>
            </a:r>
            <a:r>
              <a:rPr lang="en-US" altLang="zh-TW" sz="2800" dirty="0"/>
              <a:t>) </a:t>
            </a:r>
          </a:p>
          <a:p>
            <a:pPr lvl="1"/>
            <a:r>
              <a:rPr lang="en-US" altLang="zh-TW" sz="2800" dirty="0"/>
              <a:t>Different multipath components may have different frequency shifts. </a:t>
            </a:r>
          </a:p>
          <a:p>
            <a:pPr>
              <a:buFont typeface="Wingdings" pitchFamily="2" charset="2"/>
              <a:buNone/>
            </a:pPr>
            <a:r>
              <a:rPr lang="en-US" altLang="zh-TW" sz="3600" dirty="0"/>
              <a:t>3) Speed of Surrounding Objects </a:t>
            </a:r>
          </a:p>
          <a:p>
            <a:pPr lvl="1"/>
            <a:r>
              <a:rPr lang="en-US" altLang="zh-TW" sz="2800" dirty="0"/>
              <a:t>also influence Doppler shifts on multipath signals </a:t>
            </a:r>
          </a:p>
          <a:p>
            <a:pPr lvl="1"/>
            <a:r>
              <a:rPr lang="en-US" altLang="zh-TW" sz="2800" dirty="0"/>
              <a:t>dominates small-scale fading if speed of objects &gt; mobile speed </a:t>
            </a:r>
          </a:p>
          <a:p>
            <a:pPr lvl="2"/>
            <a:r>
              <a:rPr lang="en-US" altLang="zh-TW" sz="2800" dirty="0"/>
              <a:t>otherwise ignored </a:t>
            </a:r>
          </a:p>
        </p:txBody>
      </p:sp>
    </p:spTree>
    <p:extLst>
      <p:ext uri="{BB962C8B-B14F-4D97-AF65-F5344CB8AC3E}">
        <p14:creationId xmlns:p14="http://schemas.microsoft.com/office/powerpoint/2010/main" val="145245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49" y="800100"/>
            <a:ext cx="12011025" cy="5381625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TW" sz="3600" dirty="0"/>
              <a:t>4) </a:t>
            </a:r>
            <a:r>
              <a:rPr lang="en-US" altLang="zh-TW" sz="3600" dirty="0" err="1"/>
              <a:t>Tx</a:t>
            </a:r>
            <a:r>
              <a:rPr lang="en-US" altLang="zh-TW" sz="3600" dirty="0"/>
              <a:t> signal bandwidth (</a:t>
            </a:r>
            <a:r>
              <a:rPr lang="en-US" altLang="zh-TW" sz="3600" i="1" dirty="0" err="1"/>
              <a:t>B</a:t>
            </a:r>
            <a:r>
              <a:rPr lang="en-US" altLang="zh-TW" sz="3600" i="1" baseline="-25000" dirty="0" err="1"/>
              <a:t>s</a:t>
            </a:r>
            <a:r>
              <a:rPr lang="en-US" altLang="zh-TW" sz="3600" dirty="0"/>
              <a:t>) </a:t>
            </a:r>
          </a:p>
          <a:p>
            <a:pPr lvl="1">
              <a:lnSpc>
                <a:spcPct val="110000"/>
              </a:lnSpc>
            </a:pPr>
            <a:r>
              <a:rPr lang="en-US" altLang="zh-TW" sz="2800" dirty="0"/>
              <a:t>The mobile radio channel (MRC) is modeled as filter w/ specific bandwidth (BW) </a:t>
            </a:r>
          </a:p>
          <a:p>
            <a:pPr lvl="1"/>
            <a:r>
              <a:rPr lang="en-US" altLang="zh-TW" sz="2800" dirty="0"/>
              <a:t>The relationship between the signal BW &amp; the MRC BW will affect fading rates and distortion, and so will determine: </a:t>
            </a:r>
          </a:p>
          <a:p>
            <a:pPr lvl="2">
              <a:buFont typeface="Wingdings" pitchFamily="2" charset="2"/>
              <a:buNone/>
            </a:pPr>
            <a:r>
              <a:rPr lang="en-US" altLang="zh-TW" sz="2800" dirty="0"/>
              <a:t>a) if small-scale fading is significant </a:t>
            </a:r>
          </a:p>
          <a:p>
            <a:pPr lvl="2">
              <a:buFont typeface="Wingdings" pitchFamily="2" charset="2"/>
              <a:buNone/>
            </a:pPr>
            <a:r>
              <a:rPr lang="en-US" altLang="zh-TW" sz="2800" dirty="0"/>
              <a:t>b) if time distortion of signal leads to inter-symbol interference (ISI)</a:t>
            </a:r>
          </a:p>
          <a:p>
            <a:pPr lvl="1"/>
            <a:r>
              <a:rPr lang="en-US" altLang="zh-TW" sz="2800" dirty="0"/>
              <a:t>An MRC can cause distortion/ISI or small-scale fading, or both.</a:t>
            </a:r>
          </a:p>
          <a:p>
            <a:pPr lvl="2"/>
            <a:r>
              <a:rPr lang="en-US" altLang="zh-TW" sz="2800" dirty="0"/>
              <a:t>But typically one or the other.</a:t>
            </a:r>
          </a:p>
        </p:txBody>
      </p:sp>
    </p:spTree>
    <p:extLst>
      <p:ext uri="{BB962C8B-B14F-4D97-AF65-F5344CB8AC3E}">
        <p14:creationId xmlns:p14="http://schemas.microsoft.com/office/powerpoint/2010/main" val="400623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528" y="116633"/>
            <a:ext cx="8229600" cy="430887"/>
          </a:xfrm>
        </p:spPr>
        <p:txBody>
          <a:bodyPr/>
          <a:lstStyle/>
          <a:p>
            <a:r>
              <a:rPr lang="en-US" altLang="zh-TW" sz="2800" dirty="0"/>
              <a:t>Doppler Shift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757238"/>
            <a:ext cx="8001000" cy="4862870"/>
          </a:xfrm>
        </p:spPr>
        <p:txBody>
          <a:bodyPr/>
          <a:lstStyle/>
          <a:p>
            <a:r>
              <a:rPr lang="en-US" altLang="zh-TW" dirty="0"/>
              <a:t>motion causes frequency modulation due to Doppler shift (</a:t>
            </a:r>
            <a:r>
              <a:rPr lang="en-US" altLang="zh-TW" i="1" dirty="0" err="1"/>
              <a:t>f</a:t>
            </a:r>
            <a:r>
              <a:rPr lang="en-US" altLang="zh-TW" i="1" baseline="-25000" dirty="0" err="1"/>
              <a:t>d</a:t>
            </a:r>
            <a:r>
              <a:rPr lang="en-US" altLang="zh-TW" dirty="0"/>
              <a:t>) 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>
              <a:buFont typeface="Wingdings" pitchFamily="2" charset="2"/>
              <a:buNone/>
            </a:pPr>
            <a:endParaRPr lang="en-US" altLang="zh-TW" dirty="0"/>
          </a:p>
          <a:p>
            <a:pPr lvl="1"/>
            <a:endParaRPr lang="en-US" altLang="zh-TW" i="1" dirty="0"/>
          </a:p>
          <a:p>
            <a:endParaRPr lang="en-US" altLang="zh-TW" sz="2000" i="1" dirty="0"/>
          </a:p>
          <a:p>
            <a:endParaRPr lang="en-US" altLang="zh-TW" sz="2000" i="1" dirty="0"/>
          </a:p>
          <a:p>
            <a:r>
              <a:rPr lang="en-US" altLang="zh-TW" sz="2000" i="1" dirty="0"/>
              <a:t>v </a:t>
            </a:r>
            <a:r>
              <a:rPr lang="en-US" altLang="zh-TW" sz="2000" dirty="0"/>
              <a:t>: velocity (m/s) </a:t>
            </a:r>
          </a:p>
          <a:p>
            <a:r>
              <a:rPr lang="en-US" altLang="zh-TW" sz="2000" dirty="0"/>
              <a:t>λ : wavelength (m) </a:t>
            </a:r>
          </a:p>
          <a:p>
            <a:r>
              <a:rPr lang="en-US" altLang="zh-TW" sz="2000" dirty="0"/>
              <a:t>θ : angle between </a:t>
            </a:r>
          </a:p>
          <a:p>
            <a:pPr>
              <a:buFont typeface="Wingdings" pitchFamily="2" charset="2"/>
              <a:buNone/>
            </a:pPr>
            <a:r>
              <a:rPr lang="en-US" altLang="zh-TW" sz="2000" dirty="0"/>
              <a:t>		mobile direction </a:t>
            </a:r>
          </a:p>
          <a:p>
            <a:pPr>
              <a:buFont typeface="Wingdings" pitchFamily="2" charset="2"/>
              <a:buNone/>
            </a:pPr>
            <a:r>
              <a:rPr lang="en-US" altLang="zh-TW" sz="2000" dirty="0"/>
              <a:t>		and arrival direction of RF energy </a:t>
            </a:r>
          </a:p>
          <a:p>
            <a:pPr lvl="4"/>
            <a:r>
              <a:rPr lang="en-US" altLang="zh-TW" dirty="0"/>
              <a:t> + shift → mobile moving toward S</a:t>
            </a:r>
          </a:p>
          <a:p>
            <a:pPr lvl="4"/>
            <a:r>
              <a:rPr lang="en-US" altLang="zh-TW" dirty="0"/>
              <a:t> − shift → mobile moving away from S </a:t>
            </a:r>
          </a:p>
        </p:txBody>
      </p:sp>
      <p:pic>
        <p:nvPicPr>
          <p:cNvPr id="50181" name="Picture 5" descr="TM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1" y="1237892"/>
            <a:ext cx="4968875" cy="352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557338"/>
            <a:ext cx="3967162" cy="117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2459038"/>
            <a:ext cx="3582987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3AD050-D65D-A224-6408-5DBDB4F3B265}"/>
                  </a:ext>
                </a:extLst>
              </p14:cNvPr>
              <p14:cNvContentPartPr/>
              <p14:nvPr/>
            </p14:nvContentPartPr>
            <p14:xfrm>
              <a:off x="8545680" y="1253880"/>
              <a:ext cx="2961360" cy="329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3AD050-D65D-A224-6408-5DBDB4F3B2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6320" y="1244520"/>
                <a:ext cx="2980080" cy="33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34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525" y="1407486"/>
            <a:ext cx="11668125" cy="2985433"/>
          </a:xfrm>
        </p:spPr>
        <p:txBody>
          <a:bodyPr/>
          <a:lstStyle/>
          <a:p>
            <a:r>
              <a:rPr lang="en-US" altLang="zh-TW" sz="3200" dirty="0"/>
              <a:t>Two Doppler shifts to consider above 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2400" dirty="0"/>
              <a:t>1. The Doppler shift of the signal when it is received at the car. 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2400" dirty="0"/>
              <a:t>2. The Doppler shift of the signal when it bounces off the car and is received somewhere else. </a:t>
            </a:r>
          </a:p>
          <a:p>
            <a:r>
              <a:rPr lang="en-US" altLang="zh-TW" sz="3200" dirty="0"/>
              <a:t>Multipath signals will have </a:t>
            </a:r>
            <a:r>
              <a:rPr lang="en-US" altLang="zh-TW" sz="3200" b="1" u="sng" dirty="0"/>
              <a:t>different</a:t>
            </a:r>
            <a:r>
              <a:rPr lang="en-US" altLang="zh-TW" sz="3200" b="1" dirty="0"/>
              <a:t>  </a:t>
            </a:r>
            <a:r>
              <a:rPr lang="en-US" altLang="zh-TW" sz="3200" i="1" dirty="0" err="1"/>
              <a:t>f</a:t>
            </a:r>
            <a:r>
              <a:rPr lang="en-US" altLang="zh-TW" sz="3200" i="1" baseline="-25000" dirty="0" err="1"/>
              <a:t>d</a:t>
            </a:r>
            <a:r>
              <a:rPr lang="en-US" altLang="zh-TW" sz="3200" dirty="0" err="1"/>
              <a:t>’s</a:t>
            </a:r>
            <a:r>
              <a:rPr lang="en-US" altLang="zh-TW" sz="3200" dirty="0"/>
              <a:t> for constant </a:t>
            </a:r>
            <a:r>
              <a:rPr lang="en-US" altLang="zh-TW" sz="3200" i="1" dirty="0"/>
              <a:t>v </a:t>
            </a:r>
            <a:r>
              <a:rPr lang="en-US" altLang="zh-TW" sz="3200" dirty="0"/>
              <a:t>because of random arrival directions!! 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6367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Picture 5" descr="8">
            <a:extLst>
              <a:ext uri="{FF2B5EF4-FFF2-40B4-BE49-F238E27FC236}">
                <a16:creationId xmlns:a16="http://schemas.microsoft.com/office/drawing/2014/main" id="{14C26AC3-2BBA-27F9-BFF9-F30FB4B7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1" y="0"/>
            <a:ext cx="66595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057275"/>
            <a:ext cx="11601450" cy="4791075"/>
          </a:xfrm>
        </p:spPr>
        <p:txBody>
          <a:bodyPr/>
          <a:lstStyle/>
          <a:p>
            <a:r>
              <a:rPr lang="en-US" altLang="zh-TW" sz="3200" dirty="0"/>
              <a:t>Note: What matters with Doppler shift is not the absolute frequency, but the shift in frequency relative to the bandwidth of a channel. </a:t>
            </a:r>
          </a:p>
          <a:p>
            <a:pPr lvl="1"/>
            <a:r>
              <a:rPr lang="en-US" altLang="zh-TW" sz="2400" dirty="0"/>
              <a:t>For example: A shift of 166 Hz may be significant for a channel with a 1 kHz bandwidth. </a:t>
            </a:r>
          </a:p>
          <a:p>
            <a:pPr lvl="1"/>
            <a:r>
              <a:rPr lang="en-US" altLang="zh-TW" sz="2400" dirty="0"/>
              <a:t>In general, low bit rate (low bandwidth) channels are affected by Doppler shift.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15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Multipath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Sangeetha RG\Downloads\WhatsApp Image 2023-02-20 at 6.46.10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67" y="789327"/>
            <a:ext cx="9993707" cy="532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9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Received Signal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Sangeetha RG\Downloads\WhatsApp Image 2023-02-20 at 6.43.14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94" y="2101849"/>
            <a:ext cx="9327635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4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6034" y="122635"/>
            <a:ext cx="9461395" cy="430887"/>
          </a:xfrm>
        </p:spPr>
        <p:txBody>
          <a:bodyPr/>
          <a:lstStyle/>
          <a:p>
            <a:r>
              <a:rPr lang="en-US" altLang="zh-TW" sz="2800"/>
              <a:t>IV. Multipath Channel Parameters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536" y="1287131"/>
            <a:ext cx="8001000" cy="4585871"/>
          </a:xfrm>
        </p:spPr>
        <p:txBody>
          <a:bodyPr/>
          <a:lstStyle/>
          <a:p>
            <a:r>
              <a:rPr lang="en-US" altLang="zh-TW" dirty="0"/>
              <a:t>Derived from multipath power delay profiles (Eq. 5-18)</a:t>
            </a:r>
          </a:p>
          <a:p>
            <a:pPr lvl="1"/>
            <a:r>
              <a:rPr lang="en-US" altLang="zh-TW" sz="2800" i="1" dirty="0"/>
              <a:t>P </a:t>
            </a:r>
            <a:r>
              <a:rPr lang="en-US" altLang="zh-TW" sz="2800" dirty="0"/>
              <a:t>(</a:t>
            </a:r>
            <a:r>
              <a:rPr lang="en-US" altLang="zh-TW" sz="2800" dirty="0" err="1"/>
              <a:t>τ</a:t>
            </a:r>
            <a:r>
              <a:rPr lang="en-US" altLang="zh-TW" sz="2800" i="1" baseline="-25000" dirty="0" err="1"/>
              <a:t>k</a:t>
            </a:r>
            <a:r>
              <a:rPr lang="en-US" altLang="zh-TW" sz="2800" dirty="0"/>
              <a:t>)</a:t>
            </a:r>
            <a:r>
              <a:rPr lang="en-US" altLang="zh-TW" sz="2800" i="1" dirty="0"/>
              <a:t> </a:t>
            </a:r>
            <a:r>
              <a:rPr lang="en-US" altLang="zh-TW" sz="2800" dirty="0"/>
              <a:t>: </a:t>
            </a:r>
            <a:r>
              <a:rPr lang="en-US" altLang="zh-TW" sz="2800" b="1" dirty="0"/>
              <a:t>relative </a:t>
            </a:r>
            <a:r>
              <a:rPr lang="en-US" altLang="zh-TW" sz="2800" dirty="0"/>
              <a:t>power amplitudes of multipath signals (absolute measurements are not needed)</a:t>
            </a:r>
          </a:p>
          <a:p>
            <a:pPr lvl="2"/>
            <a:r>
              <a:rPr lang="en-US" altLang="zh-TW" sz="2500" dirty="0"/>
              <a:t>Relative to the first detectable signal arriving at the Rx at τ</a:t>
            </a:r>
            <a:r>
              <a:rPr lang="en-US" altLang="zh-TW" sz="2500" i="1" baseline="-25000" dirty="0"/>
              <a:t>0</a:t>
            </a:r>
            <a:endParaRPr lang="en-US" altLang="zh-TW" sz="2500" dirty="0"/>
          </a:p>
          <a:p>
            <a:pPr lvl="1"/>
            <a:r>
              <a:rPr lang="en-US" altLang="zh-TW" sz="2800" dirty="0"/>
              <a:t>use ensemble average of many profiles in a small localized area →typically 2 − 6 m spacing of measurements→ to obtain average small-scale response</a:t>
            </a:r>
          </a:p>
          <a:p>
            <a:pPr>
              <a:buFont typeface="Wingdings" pitchFamily="2" charset="2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834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Sangeetha RG\Downloads\WhatsApp Image 2023-02-20 at 6.44.44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21" y="1195285"/>
            <a:ext cx="87725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E5145-B5BB-8C0B-C307-74EF3482DA16}"/>
              </a:ext>
            </a:extLst>
          </p:cNvPr>
          <p:cNvSpPr txBox="1"/>
          <p:nvPr/>
        </p:nvSpPr>
        <p:spPr>
          <a:xfrm>
            <a:off x="8843631" y="4782285"/>
            <a:ext cx="32136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zh-TW" dirty="0"/>
              <a:t>A simple way to explain this is “the range of time within which most of the delayed signals arrive”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91958-57CC-ED2D-98C9-7C0D1FA104C0}"/>
              </a:ext>
            </a:extLst>
          </p:cNvPr>
          <p:cNvSpPr txBox="1"/>
          <p:nvPr/>
        </p:nvSpPr>
        <p:spPr>
          <a:xfrm>
            <a:off x="9147546" y="1143758"/>
            <a:ext cx="2744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“excess delay” : all values computed </a:t>
            </a:r>
            <a:r>
              <a:rPr lang="en-US" altLang="zh-TW" b="1" dirty="0"/>
              <a:t>relative </a:t>
            </a:r>
            <a:r>
              <a:rPr lang="en-US" altLang="zh-TW" dirty="0"/>
              <a:t>to the time of first signal arrival </a:t>
            </a:r>
            <a:r>
              <a:rPr lang="en-US" altLang="zh-TW" dirty="0" err="1"/>
              <a:t>τ</a:t>
            </a:r>
            <a:r>
              <a:rPr lang="en-US" altLang="zh-TW" i="1" baseline="-25000" dirty="0" err="1"/>
              <a:t>o</a:t>
            </a:r>
            <a:endParaRPr lang="en-US" altLang="zh-TW" i="1" baseline="-25000" dirty="0"/>
          </a:p>
        </p:txBody>
      </p:sp>
    </p:spTree>
    <p:extLst>
      <p:ext uri="{BB962C8B-B14F-4D97-AF65-F5344CB8AC3E}">
        <p14:creationId xmlns:p14="http://schemas.microsoft.com/office/powerpoint/2010/main" val="46196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DBF861-A00C-F718-FC9E-3359FD3E2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1" t="43611" r="22660" b="45833"/>
          <a:stretch/>
        </p:blipFill>
        <p:spPr>
          <a:xfrm>
            <a:off x="0" y="2764260"/>
            <a:ext cx="12192000" cy="13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3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1294" y="1407486"/>
            <a:ext cx="9620932" cy="2800767"/>
          </a:xfrm>
        </p:spPr>
        <p:txBody>
          <a:bodyPr/>
          <a:lstStyle/>
          <a:p>
            <a:r>
              <a:rPr lang="en-US" altLang="zh-TW" dirty="0"/>
              <a:t>Time Dispersion Parameters</a:t>
            </a:r>
          </a:p>
          <a:p>
            <a:pPr lvl="1"/>
            <a:r>
              <a:rPr lang="en-US" altLang="zh-TW" dirty="0"/>
              <a:t>“excess delay” : all values computed </a:t>
            </a:r>
            <a:r>
              <a:rPr lang="en-US" altLang="zh-TW" b="1" dirty="0"/>
              <a:t>relative </a:t>
            </a:r>
            <a:r>
              <a:rPr lang="en-US" altLang="zh-TW" dirty="0"/>
              <a:t>to the time of first signal arrival </a:t>
            </a:r>
            <a:r>
              <a:rPr lang="en-US" altLang="zh-TW" dirty="0" err="1"/>
              <a:t>τ</a:t>
            </a:r>
            <a:r>
              <a:rPr lang="en-US" altLang="zh-TW" i="1" baseline="-25000" dirty="0" err="1"/>
              <a:t>o</a:t>
            </a:r>
            <a:endParaRPr lang="en-US" altLang="zh-TW" i="1" baseline="-25000" dirty="0"/>
          </a:p>
          <a:p>
            <a:pPr lvl="1"/>
            <a:endParaRPr lang="en-US" altLang="zh-TW" i="1" baseline="-25000" dirty="0"/>
          </a:p>
          <a:p>
            <a:pPr lvl="1"/>
            <a:r>
              <a:rPr lang="en-US" altLang="zh-TW" dirty="0"/>
              <a:t>mean excess delay →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RMS delay spread → </a:t>
            </a:r>
          </a:p>
          <a:p>
            <a:pPr lvl="1">
              <a:buFont typeface="Wingdings" pitchFamily="2" charset="2"/>
              <a:buNone/>
            </a:pPr>
            <a:r>
              <a:rPr lang="en-US" altLang="zh-TW" dirty="0"/>
              <a:t>	where </a:t>
            </a:r>
            <a:r>
              <a:rPr lang="en-US" altLang="zh-TW" dirty="0" err="1"/>
              <a:t>Avg</a:t>
            </a:r>
            <a:r>
              <a:rPr lang="en-US" altLang="zh-TW" dirty="0"/>
              <a:t>( τ</a:t>
            </a:r>
            <a:r>
              <a:rPr lang="en-US" altLang="zh-TW" i="1" baseline="30000" dirty="0"/>
              <a:t>2</a:t>
            </a:r>
            <a:r>
              <a:rPr lang="en-US" altLang="zh-TW" dirty="0"/>
              <a:t>) is the same computation as above as used for     except that</a:t>
            </a:r>
            <a:endParaRPr lang="en-US" altLang="zh-TW" i="1" dirty="0"/>
          </a:p>
          <a:p>
            <a:pPr lvl="2"/>
            <a:r>
              <a:rPr lang="en-US" altLang="zh-TW" dirty="0"/>
              <a:t>A simple way to explain this is “the range of time within which most of the delayed signals arrive”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606" y="2029430"/>
            <a:ext cx="1728788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016" y="4050192"/>
            <a:ext cx="2665412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54788"/>
            <a:ext cx="13684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87" y="3213100"/>
            <a:ext cx="636338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29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1294" y="1407486"/>
            <a:ext cx="9620932" cy="360098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r>
              <a:rPr lang="en-US" altLang="zh-TW"/>
              <a:t>outdoor channel ~ on the order of microseconds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indoor channel ~ on the order of nanoseconds</a:t>
            </a:r>
          </a:p>
          <a:p>
            <a:pPr>
              <a:lnSpc>
                <a:spcPct val="90000"/>
              </a:lnSpc>
            </a:pPr>
            <a:endParaRPr lang="en-US" altLang="zh-TW"/>
          </a:p>
        </p:txBody>
      </p:sp>
      <p:pic>
        <p:nvPicPr>
          <p:cNvPr id="80900" name="Picture 4" descr="TMP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836713"/>
            <a:ext cx="6844556" cy="40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0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63750" y="692151"/>
            <a:ext cx="8064500" cy="4708981"/>
          </a:xfrm>
        </p:spPr>
        <p:txBody>
          <a:bodyPr/>
          <a:lstStyle/>
          <a:p>
            <a:r>
              <a:rPr lang="en-US" altLang="zh-TW" sz="2600" dirty="0"/>
              <a:t>Coherence BW (</a:t>
            </a:r>
            <a:r>
              <a:rPr lang="en-US" altLang="zh-TW" sz="2600" i="1" dirty="0" err="1"/>
              <a:t>B</a:t>
            </a:r>
            <a:r>
              <a:rPr lang="en-US" altLang="zh-TW" sz="2600" i="1" baseline="-25000" dirty="0" err="1"/>
              <a:t>c</a:t>
            </a:r>
            <a:r>
              <a:rPr lang="en-US" altLang="zh-TW" sz="2600" dirty="0"/>
              <a:t>) and Delay Spread (    )</a:t>
            </a:r>
          </a:p>
          <a:p>
            <a:pPr>
              <a:buFont typeface="Wingdings" pitchFamily="2" charset="2"/>
              <a:buNone/>
            </a:pPr>
            <a:endParaRPr lang="en-US" altLang="zh-TW" sz="1600" dirty="0"/>
          </a:p>
          <a:p>
            <a:pPr lvl="1"/>
            <a:r>
              <a:rPr lang="en-US" altLang="zh-TW" sz="2400" dirty="0"/>
              <a:t>The Fourier Transform of multipath delay shows frequency (spectral) characteristics of the MRC </a:t>
            </a:r>
          </a:p>
          <a:p>
            <a:pPr lvl="1"/>
            <a:r>
              <a:rPr lang="en-US" altLang="zh-TW" sz="2400" i="1" dirty="0" err="1"/>
              <a:t>B</a:t>
            </a:r>
            <a:r>
              <a:rPr lang="en-US" altLang="zh-TW" sz="2400" i="1" baseline="-25000" dirty="0" err="1"/>
              <a:t>c</a:t>
            </a:r>
            <a:r>
              <a:rPr lang="en-US" altLang="zh-TW" sz="2400" i="1" dirty="0"/>
              <a:t> </a:t>
            </a:r>
            <a:r>
              <a:rPr lang="en-US" altLang="zh-TW" sz="2400" dirty="0"/>
              <a:t>: statistical measure of frequency range where MRC response is </a:t>
            </a:r>
            <a:r>
              <a:rPr lang="en-US" altLang="zh-TW" sz="2400" b="1" dirty="0"/>
              <a:t>flat</a:t>
            </a:r>
          </a:p>
          <a:p>
            <a:pPr lvl="2"/>
            <a:r>
              <a:rPr lang="en-US" altLang="zh-TW" sz="2400" u="sng" dirty="0"/>
              <a:t>MRC response is </a:t>
            </a:r>
            <a:r>
              <a:rPr lang="en-US" altLang="zh-TW" sz="2400" b="1" u="sng" dirty="0"/>
              <a:t>flat</a:t>
            </a:r>
            <a:r>
              <a:rPr lang="en-US" altLang="zh-TW" sz="2400" i="1" dirty="0"/>
              <a:t> </a:t>
            </a:r>
            <a:r>
              <a:rPr lang="en-US" altLang="zh-TW" sz="2400" dirty="0"/>
              <a:t>= passes all frequencies with ≈ equal gain &amp; linear phase</a:t>
            </a:r>
          </a:p>
          <a:p>
            <a:pPr lvl="2"/>
            <a:r>
              <a:rPr lang="en-US" altLang="zh-TW" sz="2400" dirty="0"/>
              <a:t>amplitudes of different frequency components are correlated</a:t>
            </a:r>
          </a:p>
          <a:p>
            <a:pPr lvl="2"/>
            <a:r>
              <a:rPr lang="en-US" altLang="zh-TW" sz="2400" dirty="0"/>
              <a:t>if two sinusoids have frequency separation greater than </a:t>
            </a:r>
            <a:r>
              <a:rPr lang="en-US" altLang="zh-TW" sz="2400" i="1" dirty="0" err="1"/>
              <a:t>B</a:t>
            </a:r>
            <a:r>
              <a:rPr lang="en-US" altLang="zh-TW" sz="2400" i="1" baseline="-25000" dirty="0" err="1"/>
              <a:t>c</a:t>
            </a:r>
            <a:r>
              <a:rPr lang="en-US" altLang="zh-TW" sz="2400" dirty="0"/>
              <a:t>, they are affected quite differently by the channel</a:t>
            </a:r>
          </a:p>
        </p:txBody>
      </p:sp>
      <p:graphicFrame>
        <p:nvGraphicFramePr>
          <p:cNvPr id="87047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52936375"/>
              </p:ext>
            </p:extLst>
          </p:nvPr>
        </p:nvGraphicFramePr>
        <p:xfrm>
          <a:off x="7151341" y="692151"/>
          <a:ext cx="3587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40" imgH="228600" progId="Equation.DSMT4">
                  <p:embed/>
                </p:oleObj>
              </mc:Choice>
              <mc:Fallback>
                <p:oleObj name="Equation" r:id="rId3" imgW="190440" imgH="228600" progId="Equation.DSMT4">
                  <p:embed/>
                  <p:pic>
                    <p:nvPicPr>
                      <p:cNvPr id="870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341" y="692151"/>
                        <a:ext cx="3587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07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033" y="1283662"/>
            <a:ext cx="11587542" cy="4250363"/>
          </a:xfrm>
        </p:spPr>
        <p:txBody>
          <a:bodyPr/>
          <a:lstStyle/>
          <a:p>
            <a:pPr lvl="1"/>
            <a:r>
              <a:rPr lang="en-US" altLang="zh-TW" sz="2800" dirty="0"/>
              <a:t>amplitude correlation → multipath signals have close to the same amplitude → if they are then out-of-phase they have significant destructive interference with each other (deep fades)</a:t>
            </a:r>
          </a:p>
          <a:p>
            <a:pPr lvl="1"/>
            <a:r>
              <a:rPr lang="en-US" altLang="zh-TW" sz="2800" dirty="0"/>
              <a:t>so a flat fading channel is both “good” and “bad”</a:t>
            </a:r>
          </a:p>
          <a:p>
            <a:pPr lvl="2"/>
            <a:r>
              <a:rPr lang="en-US" altLang="zh-TW" sz="2800" dirty="0"/>
              <a:t>Good: The MRC is like a bandpass filter and passes signals without major attenuation from the channel.</a:t>
            </a:r>
          </a:p>
          <a:p>
            <a:pPr lvl="2"/>
            <a:r>
              <a:rPr lang="en-US" altLang="zh-TW" sz="2800" dirty="0"/>
              <a:t>Bad: Deep fading can occur.</a:t>
            </a:r>
          </a:p>
        </p:txBody>
      </p:sp>
    </p:spTree>
    <p:extLst>
      <p:ext uri="{BB962C8B-B14F-4D97-AF65-F5344CB8AC3E}">
        <p14:creationId xmlns:p14="http://schemas.microsoft.com/office/powerpoint/2010/main" val="2913946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675" y="1341439"/>
            <a:ext cx="11191875" cy="1477328"/>
          </a:xfrm>
        </p:spPr>
        <p:txBody>
          <a:bodyPr/>
          <a:lstStyle/>
          <a:p>
            <a:pPr lvl="1"/>
            <a:r>
              <a:rPr lang="en-US" altLang="zh-TW" sz="3200" dirty="0"/>
              <a:t>so the </a:t>
            </a:r>
            <a:r>
              <a:rPr lang="en-US" altLang="zh-TW" sz="3200" u="sng" dirty="0"/>
              <a:t>coherence bandwidth</a:t>
            </a:r>
            <a:r>
              <a:rPr lang="en-US" altLang="zh-TW" sz="3200" dirty="0"/>
              <a:t> is “the range of frequencies over which two frequency components have a strong potential for amplitude correlation.”</a:t>
            </a:r>
          </a:p>
        </p:txBody>
      </p:sp>
    </p:spTree>
    <p:extLst>
      <p:ext uri="{BB962C8B-B14F-4D97-AF65-F5344CB8AC3E}">
        <p14:creationId xmlns:p14="http://schemas.microsoft.com/office/powerpoint/2010/main" val="355679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63750" y="692150"/>
            <a:ext cx="8280400" cy="2831544"/>
          </a:xfrm>
        </p:spPr>
        <p:txBody>
          <a:bodyPr/>
          <a:lstStyle/>
          <a:p>
            <a:r>
              <a:rPr lang="en-US" altLang="zh-TW" sz="2800" dirty="0"/>
              <a:t>estimates</a:t>
            </a:r>
          </a:p>
          <a:p>
            <a:pPr lvl="1"/>
            <a:r>
              <a:rPr lang="en-US" altLang="zh-TW" sz="2400" dirty="0"/>
              <a:t>0.9 correlation → </a:t>
            </a:r>
            <a:r>
              <a:rPr lang="en-US" altLang="zh-TW" sz="2400" b="1" i="1" dirty="0" err="1"/>
              <a:t>Bc</a:t>
            </a:r>
            <a:r>
              <a:rPr lang="en-US" altLang="zh-TW" sz="2400" b="1" i="1" dirty="0"/>
              <a:t> </a:t>
            </a:r>
            <a:r>
              <a:rPr lang="en-US" altLang="zh-TW" sz="2400" b="1" dirty="0"/>
              <a:t>≈ 1 / 50       </a:t>
            </a:r>
            <a:r>
              <a:rPr lang="en-US" altLang="zh-TW" sz="2400" dirty="0"/>
              <a:t>(signals are 90% correlated with each other)</a:t>
            </a:r>
          </a:p>
          <a:p>
            <a:pPr lvl="1"/>
            <a:r>
              <a:rPr lang="en-US" altLang="zh-TW" sz="2400" dirty="0"/>
              <a:t>0.5 correlation → </a:t>
            </a:r>
            <a:r>
              <a:rPr lang="en-US" altLang="zh-TW" sz="2400" b="1" i="1" dirty="0" err="1"/>
              <a:t>Bc</a:t>
            </a:r>
            <a:r>
              <a:rPr lang="en-US" altLang="zh-TW" sz="2400" b="1" i="1" dirty="0"/>
              <a:t> </a:t>
            </a:r>
            <a:r>
              <a:rPr lang="en-US" altLang="zh-TW" sz="2400" b="1" dirty="0"/>
              <a:t>≈ 1 / 5          </a:t>
            </a:r>
          </a:p>
          <a:p>
            <a:pPr lvl="1"/>
            <a:r>
              <a:rPr lang="en-US" altLang="zh-TW" sz="2800" dirty="0"/>
              <a:t>specific channels require detailed analysis for a particular transmitted signal – these are just rough estimates</a:t>
            </a:r>
          </a:p>
        </p:txBody>
      </p:sp>
      <p:graphicFrame>
        <p:nvGraphicFramePr>
          <p:cNvPr id="89092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16986851"/>
              </p:ext>
            </p:extLst>
          </p:nvPr>
        </p:nvGraphicFramePr>
        <p:xfrm>
          <a:off x="6712199" y="1053804"/>
          <a:ext cx="4191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40" imgH="228600" progId="Equation.DSMT4">
                  <p:embed/>
                </p:oleObj>
              </mc:Choice>
              <mc:Fallback>
                <p:oleObj name="Equation" r:id="rId3" imgW="190440" imgH="228600" progId="Equation.DSMT4">
                  <p:embed/>
                  <p:pic>
                    <p:nvPicPr>
                      <p:cNvPr id="89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2199" y="1053804"/>
                        <a:ext cx="4191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5" name="Object 7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60588798"/>
              </p:ext>
            </p:extLst>
          </p:nvPr>
        </p:nvGraphicFramePr>
        <p:xfrm>
          <a:off x="6501061" y="1783130"/>
          <a:ext cx="4206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28600" progId="Equation.DSMT4">
                  <p:embed/>
                </p:oleObj>
              </mc:Choice>
              <mc:Fallback>
                <p:oleObj name="Equation" r:id="rId5" imgW="190440" imgH="228600" progId="Equation.DSMT4">
                  <p:embed/>
                  <p:pic>
                    <p:nvPicPr>
                      <p:cNvPr id="890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1061" y="1783130"/>
                        <a:ext cx="4206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279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052736"/>
            <a:ext cx="8001000" cy="3939540"/>
          </a:xfrm>
        </p:spPr>
        <p:txBody>
          <a:bodyPr/>
          <a:lstStyle/>
          <a:p>
            <a:r>
              <a:rPr lang="en-US" altLang="zh-TW" dirty="0"/>
              <a:t>A channel that is not a flat fading channel is called </a:t>
            </a:r>
            <a:r>
              <a:rPr lang="en-US" altLang="zh-TW" i="1" dirty="0"/>
              <a:t>frequency selective fading</a:t>
            </a:r>
            <a:r>
              <a:rPr lang="en-US" altLang="zh-TW" dirty="0"/>
              <a:t> because different frequencies within a signal are attenuated differently by the MRC.</a:t>
            </a:r>
          </a:p>
          <a:p>
            <a:endParaRPr lang="en-US" altLang="zh-TW" sz="1600" dirty="0"/>
          </a:p>
          <a:p>
            <a:pPr lvl="1"/>
            <a:r>
              <a:rPr lang="en-US" altLang="zh-TW" dirty="0"/>
              <a:t>Note: The definition of flat or frequency selective fading is defined with respect to the bandwidth of the signal that is being transmitted.</a:t>
            </a:r>
            <a:r>
              <a:rPr lang="en-US" altLang="zh-TW" i="1" dirty="0"/>
              <a:t> </a:t>
            </a:r>
          </a:p>
          <a:p>
            <a:pPr lvl="1"/>
            <a:endParaRPr lang="en-US" altLang="zh-TW" i="1" dirty="0"/>
          </a:p>
          <a:p>
            <a:pPr lvl="1"/>
            <a:r>
              <a:rPr lang="en-US" altLang="zh-TW" i="1" dirty="0" err="1"/>
              <a:t>B</a:t>
            </a:r>
            <a:r>
              <a:rPr lang="en-US" altLang="zh-TW" i="1" baseline="-25000" dirty="0" err="1"/>
              <a:t>c</a:t>
            </a:r>
            <a:r>
              <a:rPr lang="en-US" altLang="zh-TW" i="1" dirty="0"/>
              <a:t> </a:t>
            </a:r>
            <a:r>
              <a:rPr lang="en-US" altLang="zh-TW" dirty="0"/>
              <a:t>and </a:t>
            </a:r>
            <a:r>
              <a:rPr lang="en-US" altLang="zh-TW" b="1" dirty="0" err="1"/>
              <a:t>σ</a:t>
            </a:r>
            <a:r>
              <a:rPr lang="en-US" altLang="zh-TW" b="1" baseline="-25000" dirty="0" err="1"/>
              <a:t>τ</a:t>
            </a:r>
            <a:r>
              <a:rPr lang="en-US" altLang="zh-TW" dirty="0"/>
              <a:t> are </a:t>
            </a:r>
            <a:r>
              <a:rPr lang="en-US" altLang="zh-TW" b="1" dirty="0"/>
              <a:t>related </a:t>
            </a:r>
            <a:r>
              <a:rPr lang="en-US" altLang="zh-TW" dirty="0"/>
              <a:t>quantities that characterize time-varying nature of the MRC for multipath interference from frequency &amp; time domain perspectives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867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63751" y="692151"/>
            <a:ext cx="8208963" cy="3170099"/>
          </a:xfrm>
        </p:spPr>
        <p:txBody>
          <a:bodyPr/>
          <a:lstStyle/>
          <a:p>
            <a:r>
              <a:rPr lang="en-US" altLang="zh-TW" sz="2600" dirty="0"/>
              <a:t>Coherence BW (</a:t>
            </a:r>
            <a:r>
              <a:rPr lang="en-US" altLang="zh-TW" sz="2600" i="1" dirty="0" err="1"/>
              <a:t>B</a:t>
            </a:r>
            <a:r>
              <a:rPr lang="en-US" altLang="zh-TW" sz="2600" i="1" baseline="-25000" dirty="0" err="1"/>
              <a:t>c</a:t>
            </a:r>
            <a:r>
              <a:rPr lang="en-US" altLang="zh-TW" sz="2600" dirty="0"/>
              <a:t>) and Delay Spread (    ) parameters do </a:t>
            </a:r>
            <a:r>
              <a:rPr lang="en-US" altLang="zh-TW" sz="2600" dirty="0">
                <a:solidFill>
                  <a:srgbClr val="FF0000"/>
                </a:solidFill>
              </a:rPr>
              <a:t>NOT</a:t>
            </a:r>
            <a:r>
              <a:rPr lang="en-US" altLang="zh-TW" sz="2600" dirty="0"/>
              <a:t> characterize the time-varying nature of the MRC due to the </a:t>
            </a:r>
            <a:r>
              <a:rPr lang="en-US" altLang="zh-TW" sz="2600" i="1" dirty="0"/>
              <a:t> mobility </a:t>
            </a:r>
            <a:r>
              <a:rPr lang="en-US" altLang="zh-TW" sz="2600" dirty="0"/>
              <a:t>of the mobile and/or surrounding objects</a:t>
            </a:r>
          </a:p>
          <a:p>
            <a:pPr eaLnBrk="1" hangingPunct="1"/>
            <a:endParaRPr lang="en-US" altLang="zh-TW" sz="1400" dirty="0"/>
          </a:p>
          <a:p>
            <a:pPr lvl="1" eaLnBrk="1" hangingPunct="1"/>
            <a:r>
              <a:rPr lang="en-US" altLang="zh-TW" sz="2200" dirty="0"/>
              <a:t>that is to say, </a:t>
            </a:r>
            <a:r>
              <a:rPr lang="en-US" altLang="zh-TW" sz="2200" i="1" dirty="0" err="1"/>
              <a:t>B</a:t>
            </a:r>
            <a:r>
              <a:rPr lang="en-US" altLang="zh-TW" sz="2200" i="1" baseline="-25000" dirty="0" err="1"/>
              <a:t>c</a:t>
            </a:r>
            <a:r>
              <a:rPr lang="en-US" altLang="zh-TW" sz="2200" i="1" dirty="0"/>
              <a:t> </a:t>
            </a:r>
            <a:r>
              <a:rPr lang="en-US" altLang="zh-TW" sz="2200" dirty="0"/>
              <a:t>and        characterize the </a:t>
            </a:r>
            <a:r>
              <a:rPr lang="en-US" altLang="zh-TW" sz="2200" i="1" dirty="0"/>
              <a:t>statistics</a:t>
            </a:r>
            <a:r>
              <a:rPr lang="en-US" altLang="zh-TW" sz="2200" dirty="0"/>
              <a:t>, (how multipath signals are formed from scattering/reflections and travel different distances)</a:t>
            </a:r>
          </a:p>
          <a:p>
            <a:pPr lvl="1" eaLnBrk="1" hangingPunct="1"/>
            <a:r>
              <a:rPr lang="en-US" altLang="zh-TW" sz="2200" i="1" dirty="0" err="1"/>
              <a:t>B</a:t>
            </a:r>
            <a:r>
              <a:rPr lang="en-US" altLang="zh-TW" sz="2200" i="1" baseline="-25000" dirty="0" err="1"/>
              <a:t>c</a:t>
            </a:r>
            <a:r>
              <a:rPr lang="en-US" altLang="zh-TW" sz="2200" i="1" dirty="0"/>
              <a:t> </a:t>
            </a:r>
            <a:r>
              <a:rPr lang="en-US" altLang="zh-TW" sz="2200" dirty="0"/>
              <a:t>and </a:t>
            </a:r>
            <a:r>
              <a:rPr lang="en-US" altLang="zh-TW" sz="2200" b="1" dirty="0" err="1"/>
              <a:t>σ</a:t>
            </a:r>
            <a:r>
              <a:rPr lang="en-US" altLang="zh-TW" sz="2200" b="1" baseline="-25000" dirty="0" err="1"/>
              <a:t>τ</a:t>
            </a:r>
            <a:r>
              <a:rPr lang="en-US" altLang="zh-TW" sz="2200" dirty="0"/>
              <a:t> do not characterize the mobility of the </a:t>
            </a:r>
            <a:r>
              <a:rPr lang="en-US" altLang="zh-TW" sz="2200" dirty="0" err="1"/>
              <a:t>Tx</a:t>
            </a:r>
            <a:r>
              <a:rPr lang="en-US" altLang="zh-TW" sz="2200" dirty="0"/>
              <a:t> or Rx.</a:t>
            </a:r>
          </a:p>
          <a:p>
            <a:r>
              <a:rPr lang="en-US" altLang="zh-TW" sz="2600" dirty="0"/>
              <a:t> </a:t>
            </a:r>
          </a:p>
        </p:txBody>
      </p:sp>
      <p:graphicFrame>
        <p:nvGraphicFramePr>
          <p:cNvPr id="55301" name="Object 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0578432"/>
              </p:ext>
            </p:extLst>
          </p:nvPr>
        </p:nvGraphicFramePr>
        <p:xfrm>
          <a:off x="7174139" y="692151"/>
          <a:ext cx="4191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" imgH="228600" progId="Equation.DSMT4">
                  <p:embed/>
                </p:oleObj>
              </mc:Choice>
              <mc:Fallback>
                <p:oleObj name="Equation" r:id="rId3" imgW="190500" imgH="228600" progId="Equation.DSMT4">
                  <p:embed/>
                  <p:pic>
                    <p:nvPicPr>
                      <p:cNvPr id="5530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139" y="692151"/>
                        <a:ext cx="4191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816155"/>
              </p:ext>
            </p:extLst>
          </p:nvPr>
        </p:nvGraphicFramePr>
        <p:xfrm>
          <a:off x="5505930" y="1926950"/>
          <a:ext cx="4191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500" imgH="228600" progId="Equation.DSMT4">
                  <p:embed/>
                </p:oleObj>
              </mc:Choice>
              <mc:Fallback>
                <p:oleObj name="Equation" r:id="rId5" imgW="190500" imgH="228600" progId="Equation.DSMT4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930" y="1926950"/>
                        <a:ext cx="4191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78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3358" y="918387"/>
            <a:ext cx="10785255" cy="527311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TW" dirty="0"/>
              <a:t>Doppler Spread (</a:t>
            </a:r>
            <a:r>
              <a:rPr lang="en-US" altLang="zh-TW" i="1" dirty="0"/>
              <a:t>B</a:t>
            </a:r>
            <a:r>
              <a:rPr lang="en-US" altLang="zh-TW" i="1" baseline="-25000" dirty="0"/>
              <a:t>D</a:t>
            </a:r>
            <a:r>
              <a:rPr lang="en-US" altLang="zh-TW" dirty="0"/>
              <a:t>) &amp; Coherence Time (</a:t>
            </a:r>
            <a:r>
              <a:rPr lang="en-US" altLang="zh-TW" i="1" dirty="0"/>
              <a:t>T</a:t>
            </a:r>
            <a:r>
              <a:rPr lang="en-US" altLang="zh-TW" i="1" baseline="-25000" dirty="0"/>
              <a:t>c</a:t>
            </a:r>
            <a:r>
              <a:rPr lang="en-US" altLang="zh-TW" dirty="0"/>
              <a:t>)</a:t>
            </a:r>
          </a:p>
          <a:p>
            <a:pPr eaLnBrk="1" hangingPunct="1">
              <a:lnSpc>
                <a:spcPct val="110000"/>
              </a:lnSpc>
            </a:pPr>
            <a:endParaRPr lang="en-US" altLang="zh-TW" sz="2400" dirty="0"/>
          </a:p>
          <a:p>
            <a:pPr lvl="1" eaLnBrk="1" hangingPunct="1">
              <a:lnSpc>
                <a:spcPct val="110000"/>
              </a:lnSpc>
            </a:pPr>
            <a:r>
              <a:rPr lang="en-US" altLang="zh-TW" sz="2800" i="1" dirty="0"/>
              <a:t>B</a:t>
            </a:r>
            <a:r>
              <a:rPr lang="en-US" altLang="zh-TW" sz="2800" i="1" baseline="-25000" dirty="0"/>
              <a:t>D</a:t>
            </a:r>
            <a:r>
              <a:rPr lang="en-US" altLang="zh-TW" sz="2800" i="1" dirty="0"/>
              <a:t> </a:t>
            </a:r>
            <a:r>
              <a:rPr lang="en-US" altLang="zh-TW" sz="2800" dirty="0"/>
              <a:t>: measure of spectral broadening of the Tx signal caused by motion → i.e., Doppler shift</a:t>
            </a:r>
          </a:p>
          <a:p>
            <a:pPr lvl="2" eaLnBrk="1" hangingPunct="1"/>
            <a:endParaRPr lang="en-US" altLang="zh-TW" sz="1200" dirty="0"/>
          </a:p>
          <a:p>
            <a:pPr lvl="2" eaLnBrk="1" hangingPunct="1">
              <a:lnSpc>
                <a:spcPct val="110000"/>
              </a:lnSpc>
            </a:pPr>
            <a:r>
              <a:rPr lang="en-US" altLang="zh-TW" sz="2800" i="1" dirty="0"/>
              <a:t>B</a:t>
            </a:r>
            <a:r>
              <a:rPr lang="en-US" altLang="zh-TW" sz="2800" i="1" baseline="-25000" dirty="0"/>
              <a:t>D</a:t>
            </a:r>
            <a:r>
              <a:rPr lang="en-US" altLang="zh-TW" sz="2800" i="1" dirty="0"/>
              <a:t> </a:t>
            </a:r>
            <a:r>
              <a:rPr lang="en-US" altLang="zh-TW" sz="2800" dirty="0"/>
              <a:t>= max Doppler shift = </a:t>
            </a:r>
            <a:r>
              <a:rPr lang="en-US" altLang="zh-TW" sz="2800" i="1" dirty="0"/>
              <a:t>f</a:t>
            </a:r>
            <a:r>
              <a:rPr lang="en-US" altLang="zh-TW" sz="2800" i="1" baseline="-25000" dirty="0"/>
              <a:t>max</a:t>
            </a:r>
            <a:r>
              <a:rPr lang="en-US" altLang="zh-TW" sz="2800" i="1" dirty="0"/>
              <a:t> = </a:t>
            </a:r>
            <a:r>
              <a:rPr lang="en-US" altLang="zh-TW" sz="2800" i="1" dirty="0" err="1"/>
              <a:t>v</a:t>
            </a:r>
            <a:r>
              <a:rPr lang="en-US" altLang="zh-TW" sz="2800" i="1" baseline="-25000" dirty="0" err="1"/>
              <a:t>max</a:t>
            </a:r>
            <a:r>
              <a:rPr lang="en-US" altLang="zh-TW" sz="2800" i="1" dirty="0"/>
              <a:t> / </a:t>
            </a:r>
            <a:r>
              <a:rPr lang="en-US" altLang="zh-TW" sz="2800" dirty="0"/>
              <a:t>λ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800" dirty="0"/>
              <a:t>In what direction does movement occur to create this worst case?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800" dirty="0"/>
              <a:t>if Tx signal bandwidth (</a:t>
            </a:r>
            <a:r>
              <a:rPr lang="en-US" altLang="zh-TW" sz="2800" i="1" dirty="0"/>
              <a:t>B</a:t>
            </a:r>
            <a:r>
              <a:rPr lang="en-US" altLang="zh-TW" sz="2800" i="1" baseline="-25000" dirty="0"/>
              <a:t>s</a:t>
            </a:r>
            <a:r>
              <a:rPr lang="en-US" altLang="zh-TW" sz="2800" dirty="0"/>
              <a:t>) is large such that </a:t>
            </a:r>
            <a:r>
              <a:rPr lang="en-US" altLang="zh-TW" sz="2800" i="1" dirty="0"/>
              <a:t>B</a:t>
            </a:r>
            <a:r>
              <a:rPr lang="en-US" altLang="zh-TW" sz="2800" i="1" baseline="-25000" dirty="0"/>
              <a:t>s</a:t>
            </a:r>
            <a:r>
              <a:rPr lang="en-US" altLang="zh-TW" sz="2800" i="1" dirty="0"/>
              <a:t> </a:t>
            </a:r>
            <a:r>
              <a:rPr lang="en-US" altLang="zh-TW" sz="2800" dirty="0"/>
              <a:t>&gt;&gt; </a:t>
            </a:r>
            <a:r>
              <a:rPr lang="en-US" altLang="zh-TW" sz="2800" i="1" dirty="0"/>
              <a:t>B</a:t>
            </a:r>
            <a:r>
              <a:rPr lang="en-US" altLang="zh-TW" sz="2800" i="1" baseline="-25000" dirty="0"/>
              <a:t>D</a:t>
            </a:r>
            <a:r>
              <a:rPr lang="en-US" altLang="zh-TW" sz="2800" i="1" dirty="0"/>
              <a:t> </a:t>
            </a:r>
            <a:r>
              <a:rPr lang="en-US" altLang="zh-TW" sz="2800" dirty="0"/>
              <a:t>then effects of Doppler spread are </a:t>
            </a:r>
            <a:r>
              <a:rPr lang="en-US" altLang="zh-TW" sz="2800" b="1" dirty="0"/>
              <a:t>NOT </a:t>
            </a:r>
            <a:r>
              <a:rPr lang="en-US" altLang="zh-TW" sz="2800" dirty="0"/>
              <a:t>important so Doppler spread is only important for low bps (data rate) applications (e.g. paging)</a:t>
            </a:r>
          </a:p>
        </p:txBody>
      </p:sp>
    </p:spTree>
    <p:extLst>
      <p:ext uri="{BB962C8B-B14F-4D97-AF65-F5344CB8AC3E}">
        <p14:creationId xmlns:p14="http://schemas.microsoft.com/office/powerpoint/2010/main" val="1284288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355" y="836614"/>
            <a:ext cx="11071194" cy="6124754"/>
          </a:xfrm>
        </p:spPr>
        <p:txBody>
          <a:bodyPr/>
          <a:lstStyle/>
          <a:p>
            <a:pPr eaLnBrk="1" hangingPunct="1"/>
            <a:endParaRPr lang="en-US" altLang="zh-TW" i="1" dirty="0"/>
          </a:p>
          <a:p>
            <a:pPr eaLnBrk="1" hangingPunct="1"/>
            <a:endParaRPr lang="en-US" altLang="zh-TW" sz="3600" i="1" dirty="0"/>
          </a:p>
          <a:p>
            <a:pPr eaLnBrk="1" hangingPunct="1"/>
            <a:r>
              <a:rPr lang="en-US" altLang="zh-TW" sz="3600" i="1" dirty="0"/>
              <a:t>T</a:t>
            </a:r>
            <a:r>
              <a:rPr lang="en-US" altLang="zh-TW" sz="3600" i="1" baseline="-25000" dirty="0"/>
              <a:t>c</a:t>
            </a:r>
            <a:r>
              <a:rPr lang="en-US" altLang="zh-TW" sz="3600" i="1" dirty="0"/>
              <a:t> </a:t>
            </a:r>
            <a:r>
              <a:rPr lang="en-US" altLang="zh-TW" sz="3600" dirty="0"/>
              <a:t>: statistical measure of the time interval over which MRC impulse response remains invariant → amplitude &amp; phase of multipath signals ≈ constant</a:t>
            </a:r>
          </a:p>
          <a:p>
            <a:pPr eaLnBrk="1" hangingPunct="1"/>
            <a:endParaRPr lang="en-US" altLang="zh-TW" sz="2400" dirty="0"/>
          </a:p>
          <a:p>
            <a:pPr lvl="1" eaLnBrk="1" hangingPunct="1"/>
            <a:r>
              <a:rPr lang="en-US" altLang="zh-TW" sz="2800" b="1" dirty="0"/>
              <a:t>Coherence Time (</a:t>
            </a:r>
            <a:r>
              <a:rPr lang="en-US" altLang="zh-TW" sz="2800" b="1" i="1" dirty="0"/>
              <a:t>T</a:t>
            </a:r>
            <a:r>
              <a:rPr lang="en-US" altLang="zh-TW" sz="2800" b="1" i="1" baseline="-25000" dirty="0"/>
              <a:t>c</a:t>
            </a:r>
            <a:r>
              <a:rPr lang="en-US" altLang="zh-TW" sz="2800" b="1" dirty="0"/>
              <a:t>)</a:t>
            </a:r>
            <a:r>
              <a:rPr lang="en-US" altLang="zh-TW" sz="2800" i="1" dirty="0"/>
              <a:t> </a:t>
            </a:r>
            <a:r>
              <a:rPr lang="en-US" altLang="zh-TW" sz="2800" dirty="0"/>
              <a:t>= passes all received signals with virtually the same characteristics because the channel has not changed</a:t>
            </a:r>
          </a:p>
          <a:p>
            <a:pPr lvl="1" eaLnBrk="1" hangingPunct="1"/>
            <a:r>
              <a:rPr lang="en-US" altLang="zh-TW" sz="2800" dirty="0"/>
              <a:t>time duration over which two received signals have a strong potential for amplitude correlation</a:t>
            </a:r>
          </a:p>
        </p:txBody>
      </p:sp>
    </p:spTree>
    <p:extLst>
      <p:ext uri="{BB962C8B-B14F-4D97-AF65-F5344CB8AC3E}">
        <p14:creationId xmlns:p14="http://schemas.microsoft.com/office/powerpoint/2010/main" val="233055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5500" y="1484785"/>
            <a:ext cx="8001000" cy="3296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Large scale propagation properties of wireless systems - slowly varying properties that depend primarily on the distance between </a:t>
            </a:r>
            <a:r>
              <a:rPr lang="en-US" altLang="zh-TW" dirty="0" err="1"/>
              <a:t>Tx</a:t>
            </a:r>
            <a:r>
              <a:rPr lang="en-US" altLang="zh-TW" dirty="0"/>
              <a:t> and Rx.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Free space path loss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Power decay with respect to a reference point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The two-ray model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General characterization of systems using the path loss exponent.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Diffraction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Scattering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Small signal: Rapidly changing signal characteristics primarily caused by movement and multipath.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682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341" y="1691600"/>
            <a:ext cx="11925301" cy="2939138"/>
          </a:xfrm>
        </p:spPr>
        <p:txBody>
          <a:bodyPr/>
          <a:lstStyle/>
          <a:p>
            <a:pPr lvl="1" eaLnBrk="1" hangingPunct="1"/>
            <a:r>
              <a:rPr lang="en-US" altLang="zh-TW" sz="2800" dirty="0"/>
              <a:t>Two signals arriving with a time separation greater than </a:t>
            </a:r>
            <a:r>
              <a:rPr lang="en-US" altLang="zh-TW" sz="2800" i="1" dirty="0"/>
              <a:t>T</a:t>
            </a:r>
            <a:r>
              <a:rPr lang="en-US" altLang="zh-TW" sz="2800" i="1" baseline="-25000" dirty="0"/>
              <a:t>c</a:t>
            </a:r>
            <a:r>
              <a:rPr lang="en-US" altLang="zh-TW" sz="2800" i="1" dirty="0"/>
              <a:t> </a:t>
            </a:r>
            <a:r>
              <a:rPr lang="en-US" altLang="zh-TW" sz="2800" dirty="0"/>
              <a:t>are affected differently by the channel, since the channel has changed within the time interval</a:t>
            </a:r>
          </a:p>
          <a:p>
            <a:pPr lvl="1" eaLnBrk="1" hangingPunct="1"/>
            <a:r>
              <a:rPr lang="en-US" altLang="zh-TW" sz="2800" dirty="0"/>
              <a:t>For digital communications coherence time and Doppler spread are related by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TW" sz="2200" i="1" dirty="0"/>
              <a:t>			</a:t>
            </a:r>
          </a:p>
        </p:txBody>
      </p:sp>
      <p:graphicFrame>
        <p:nvGraphicFramePr>
          <p:cNvPr id="58373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224338" y="3933825"/>
          <a:ext cx="2735262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300" imgH="482600" progId="Equation.DSMT4">
                  <p:embed/>
                </p:oleObj>
              </mc:Choice>
              <mc:Fallback>
                <p:oleObj name="Equation" r:id="rId3" imgW="1384300" imgH="482600" progId="Equation.DSMT4">
                  <p:embed/>
                  <p:pic>
                    <p:nvPicPr>
                      <p:cNvPr id="5837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3933825"/>
                        <a:ext cx="2735262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7688" y="522920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f</a:t>
            </a:r>
            <a:r>
              <a:rPr lang="en-IN" baseline="-25000" dirty="0" err="1"/>
              <a:t>m</a:t>
            </a:r>
            <a:r>
              <a:rPr lang="en-IN" dirty="0"/>
              <a:t> – max. Doppler spread</a:t>
            </a:r>
          </a:p>
        </p:txBody>
      </p:sp>
    </p:spTree>
    <p:extLst>
      <p:ext uri="{BB962C8B-B14F-4D97-AF65-F5344CB8AC3E}">
        <p14:creationId xmlns:p14="http://schemas.microsoft.com/office/powerpoint/2010/main" val="56324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 sz="2800"/>
              <a:t>V. Types of Small-Scale Fading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6699" y="692150"/>
            <a:ext cx="11658602" cy="261424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Fading can be caused by two </a:t>
            </a:r>
            <a:r>
              <a:rPr lang="en-US" altLang="zh-TW" sz="2800" b="1" dirty="0"/>
              <a:t>independent </a:t>
            </a:r>
            <a:r>
              <a:rPr lang="en-US" altLang="zh-TW" sz="2800" dirty="0"/>
              <a:t>MRC propagation mechanisms:</a:t>
            </a:r>
          </a:p>
          <a:p>
            <a:pPr eaLnBrk="1" hangingPunct="1"/>
            <a:endParaRPr lang="en-US" altLang="zh-TW" sz="1200" dirty="0"/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200" dirty="0"/>
              <a:t>1) </a:t>
            </a:r>
            <a:r>
              <a:rPr lang="en-US" altLang="zh-TW" sz="2400" dirty="0"/>
              <a:t>time dispersion → multipath delay (</a:t>
            </a:r>
            <a:r>
              <a:rPr lang="en-US" altLang="zh-TW" sz="2400" i="1" dirty="0" err="1"/>
              <a:t>B</a:t>
            </a:r>
            <a:r>
              <a:rPr lang="en-US" altLang="zh-TW" sz="2400" i="1" baseline="-25000" dirty="0" err="1"/>
              <a:t>c</a:t>
            </a:r>
            <a:r>
              <a:rPr lang="en-US" altLang="zh-TW" sz="2400" i="1" dirty="0"/>
              <a:t> , </a:t>
            </a:r>
            <a:r>
              <a:rPr lang="en-US" altLang="zh-TW" sz="2400" dirty="0"/>
              <a:t>     )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TW" sz="2400" dirty="0"/>
              <a:t>2) frequency dispersion → Doppler spread (</a:t>
            </a:r>
            <a:r>
              <a:rPr lang="en-US" altLang="zh-TW" sz="2400" i="1" dirty="0"/>
              <a:t>B</a:t>
            </a:r>
            <a:r>
              <a:rPr lang="en-US" altLang="zh-TW" sz="2400" i="1" baseline="-25000" dirty="0"/>
              <a:t>D</a:t>
            </a:r>
            <a:r>
              <a:rPr lang="en-US" altLang="zh-TW" sz="2400" i="1" dirty="0"/>
              <a:t> , T</a:t>
            </a:r>
            <a:r>
              <a:rPr lang="en-US" altLang="zh-TW" sz="2400" i="1" baseline="-25000" dirty="0"/>
              <a:t>c</a:t>
            </a:r>
            <a:r>
              <a:rPr lang="en-US" altLang="zh-TW" sz="2400" dirty="0"/>
              <a:t>)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400" dirty="0"/>
              <a:t>Important </a:t>
            </a:r>
            <a:r>
              <a:rPr lang="en-US" altLang="zh-TW" sz="2400" b="1" dirty="0"/>
              <a:t>digital </a:t>
            </a:r>
            <a:r>
              <a:rPr lang="en-US" altLang="zh-TW" sz="2400" dirty="0" err="1"/>
              <a:t>Tx</a:t>
            </a:r>
            <a:r>
              <a:rPr lang="en-US" altLang="zh-TW" sz="2400" dirty="0"/>
              <a:t> signal parameters → symbol period &amp; signal BW</a:t>
            </a:r>
          </a:p>
        </p:txBody>
      </p:sp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4005264"/>
            <a:ext cx="626427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9398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77132"/>
              </p:ext>
            </p:extLst>
          </p:nvPr>
        </p:nvGraphicFramePr>
        <p:xfrm>
          <a:off x="6520393" y="1230311"/>
          <a:ext cx="4191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" imgH="228600" progId="Equation.DSMT4">
                  <p:embed/>
                </p:oleObj>
              </mc:Choice>
              <mc:Fallback>
                <p:oleObj name="Equation" r:id="rId4" imgW="190500" imgH="228600" progId="Equation.DSMT4">
                  <p:embed/>
                  <p:pic>
                    <p:nvPicPr>
                      <p:cNvPr id="5939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0393" y="1230311"/>
                        <a:ext cx="4191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8238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507" y="1052514"/>
            <a:ext cx="11483163" cy="4493538"/>
          </a:xfrm>
        </p:spPr>
        <p:txBody>
          <a:bodyPr/>
          <a:lstStyle/>
          <a:p>
            <a:pPr eaLnBrk="1" hangingPunct="1"/>
            <a:r>
              <a:rPr lang="en-US" altLang="zh-TW" sz="3600" dirty="0"/>
              <a:t>A pulse can be more than two levels, however, so each period would be called a "symbol period".</a:t>
            </a:r>
          </a:p>
          <a:p>
            <a:pPr eaLnBrk="1" hangingPunct="1"/>
            <a:endParaRPr lang="en-US" altLang="zh-TW" sz="1800" dirty="0"/>
          </a:p>
          <a:p>
            <a:pPr lvl="1" eaLnBrk="1" hangingPunct="1"/>
            <a:r>
              <a:rPr lang="en-US" altLang="zh-TW" sz="2800" dirty="0"/>
              <a:t>We send 0 (say +1 Volt) or 1 (say -1 Volt) → one bit per “symbol”</a:t>
            </a:r>
          </a:p>
          <a:p>
            <a:pPr lvl="1" eaLnBrk="1" hangingPunct="1"/>
            <a:r>
              <a:rPr lang="en-US" altLang="zh-TW" sz="2800" dirty="0"/>
              <a:t>Or we could send 10 (+3 Volts) or 00 (+1 Volt) or 01 (-1 Volt) or 11 (-3 Volts) → two bits per “symbol”</a:t>
            </a:r>
          </a:p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1431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1776034" y="122635"/>
            <a:ext cx="9461395" cy="430887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Types of small-scale fading</a:t>
            </a:r>
          </a:p>
        </p:txBody>
      </p:sp>
      <p:pic>
        <p:nvPicPr>
          <p:cNvPr id="61444" name="Picture 4" descr="TMP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692151"/>
            <a:ext cx="8610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C8B357-24C9-5E24-D180-90D28FB4B39F}"/>
                  </a:ext>
                </a:extLst>
              </p14:cNvPr>
              <p14:cNvContentPartPr/>
              <p14:nvPr/>
            </p14:nvContentPartPr>
            <p14:xfrm>
              <a:off x="1411920" y="2338920"/>
              <a:ext cx="9705240" cy="326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C8B357-24C9-5E24-D180-90D28FB4B3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2560" y="2329560"/>
                <a:ext cx="9723960" cy="32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94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altLang="en-US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63751" y="692150"/>
            <a:ext cx="8353425" cy="5689600"/>
          </a:xfrm>
        </p:spPr>
        <p:txBody>
          <a:bodyPr>
            <a:normAutofit/>
          </a:bodyPr>
          <a:lstStyle/>
          <a:p>
            <a:pPr marL="571500" indent="-571500">
              <a:lnSpc>
                <a:spcPct val="90000"/>
              </a:lnSpc>
              <a:buFont typeface="Wingdings" pitchFamily="2" charset="2"/>
              <a:buAutoNum type="arabicParenR"/>
            </a:pPr>
            <a:r>
              <a:rPr lang="en-US" altLang="zh-TW" sz="2800" dirty="0"/>
              <a:t>Fading due to Multipath Delay</a:t>
            </a:r>
          </a:p>
          <a:p>
            <a:pPr marL="571500" indent="-571500">
              <a:lnSpc>
                <a:spcPct val="90000"/>
              </a:lnSpc>
              <a:buFont typeface="Wingdings" pitchFamily="2" charset="2"/>
              <a:buAutoNum type="arabicParenR"/>
            </a:pPr>
            <a:endParaRPr lang="en-US" altLang="zh-TW" sz="1200" dirty="0"/>
          </a:p>
          <a:p>
            <a:pPr marL="966788" lvl="1" indent="-495300">
              <a:lnSpc>
                <a:spcPct val="90000"/>
              </a:lnSpc>
              <a:buClr>
                <a:srgbClr val="0000FF"/>
              </a:buClr>
            </a:pPr>
            <a:r>
              <a:rPr lang="en-US" altLang="zh-TW" sz="2800" dirty="0">
                <a:solidFill>
                  <a:srgbClr val="0000FF"/>
                </a:solidFill>
              </a:rPr>
              <a:t>A</a:t>
            </a:r>
            <a:r>
              <a:rPr lang="zh-TW" altLang="en-US" sz="2800" dirty="0">
                <a:solidFill>
                  <a:srgbClr val="0000FF"/>
                </a:solidFill>
              </a:rPr>
              <a:t>）</a:t>
            </a:r>
            <a:r>
              <a:rPr lang="en-US" altLang="zh-TW" sz="2800" dirty="0"/>
              <a:t>Flat Fading → </a:t>
            </a:r>
            <a:r>
              <a:rPr lang="en-US" altLang="zh-TW" sz="2800" i="1" dirty="0" err="1"/>
              <a:t>B</a:t>
            </a:r>
            <a:r>
              <a:rPr lang="en-US" altLang="zh-TW" sz="2800" i="1" baseline="-25000" dirty="0" err="1"/>
              <a:t>s</a:t>
            </a:r>
            <a:r>
              <a:rPr lang="en-US" altLang="zh-TW" sz="2500" i="1" dirty="0"/>
              <a:t> </a:t>
            </a:r>
            <a:r>
              <a:rPr lang="en-US" altLang="zh-TW" sz="2500" dirty="0"/>
              <a:t>&lt;&lt; </a:t>
            </a:r>
            <a:r>
              <a:rPr lang="en-US" altLang="zh-TW" sz="2500" i="1" dirty="0" err="1"/>
              <a:t>B</a:t>
            </a:r>
            <a:r>
              <a:rPr lang="en-US" altLang="zh-TW" sz="2500" i="1" baseline="-25000" dirty="0" err="1"/>
              <a:t>c</a:t>
            </a:r>
            <a:r>
              <a:rPr lang="en-US" altLang="zh-TW" sz="2500" i="1" dirty="0"/>
              <a:t> </a:t>
            </a:r>
            <a:r>
              <a:rPr lang="en-US" altLang="zh-TW" sz="2500" dirty="0"/>
              <a:t>or </a:t>
            </a:r>
            <a:r>
              <a:rPr lang="en-US" altLang="zh-TW" sz="2500" i="1" dirty="0" err="1"/>
              <a:t>T</a:t>
            </a:r>
            <a:r>
              <a:rPr lang="en-US" altLang="zh-TW" sz="2500" i="1" baseline="-25000" dirty="0" err="1"/>
              <a:t>s</a:t>
            </a:r>
            <a:r>
              <a:rPr lang="en-US" altLang="zh-TW" sz="2500" i="1" dirty="0"/>
              <a:t> </a:t>
            </a:r>
            <a:r>
              <a:rPr lang="en-US" altLang="zh-TW" sz="2500" dirty="0"/>
              <a:t>&gt;&gt;       </a:t>
            </a:r>
          </a:p>
          <a:p>
            <a:pPr marL="1347788" lvl="2" indent="-438150">
              <a:lnSpc>
                <a:spcPct val="90000"/>
              </a:lnSpc>
              <a:buFont typeface="Wingdings" pitchFamily="2" charset="2"/>
              <a:buAutoNum type="alphaUcParenR"/>
            </a:pPr>
            <a:endParaRPr lang="en-US" altLang="zh-TW" sz="1000" dirty="0"/>
          </a:p>
          <a:p>
            <a:pPr marL="1347788" lvl="2" indent="-438150">
              <a:buFont typeface="Wingdings" pitchFamily="2" charset="2"/>
              <a:buChar char="p"/>
            </a:pPr>
            <a:r>
              <a:rPr lang="en-US" altLang="zh-TW" sz="2200" dirty="0"/>
              <a:t> </a:t>
            </a:r>
          </a:p>
          <a:p>
            <a:pPr marL="1347788" lvl="2" indent="-438150">
              <a:buFont typeface="Wingdings" pitchFamily="2" charset="2"/>
              <a:buChar char="p"/>
            </a:pPr>
            <a:r>
              <a:rPr lang="en-US" altLang="zh-TW" sz="2400" dirty="0"/>
              <a:t>signal fits easily within the bandwidth of the channel</a:t>
            </a:r>
          </a:p>
          <a:p>
            <a:pPr marL="1347788" lvl="2" indent="-438150">
              <a:lnSpc>
                <a:spcPct val="90000"/>
              </a:lnSpc>
              <a:buFont typeface="Wingdings" pitchFamily="2" charset="2"/>
              <a:buChar char="p"/>
            </a:pPr>
            <a:r>
              <a:rPr lang="en-US" altLang="zh-TW" sz="2400" dirty="0"/>
              <a:t>channel BW &gt;&gt; signal BW </a:t>
            </a:r>
            <a:endParaRPr lang="en-US" altLang="zh-TW" sz="2400" i="1" dirty="0"/>
          </a:p>
          <a:p>
            <a:pPr marL="1347788" lvl="2" indent="-438150">
              <a:lnSpc>
                <a:spcPct val="90000"/>
              </a:lnSpc>
            </a:pPr>
            <a:endParaRPr lang="en-US" altLang="zh-TW" sz="2400" i="1" dirty="0"/>
          </a:p>
          <a:p>
            <a:pPr marL="1347788" lvl="2" indent="-438150">
              <a:lnSpc>
                <a:spcPct val="90000"/>
              </a:lnSpc>
            </a:pPr>
            <a:endParaRPr lang="en-US" altLang="zh-TW" sz="2400" i="1" dirty="0"/>
          </a:p>
          <a:p>
            <a:pPr marL="1347788" lvl="2" indent="-438150">
              <a:lnSpc>
                <a:spcPct val="90000"/>
              </a:lnSpc>
            </a:pPr>
            <a:endParaRPr lang="en-US" altLang="zh-TW" sz="2400" i="1" dirty="0"/>
          </a:p>
          <a:p>
            <a:pPr marL="1347788" lvl="2" indent="-438150">
              <a:lnSpc>
                <a:spcPct val="90000"/>
              </a:lnSpc>
            </a:pPr>
            <a:r>
              <a:rPr lang="en-US" altLang="zh-TW" sz="2400" i="1" dirty="0"/>
              <a:t>                            </a:t>
            </a:r>
          </a:p>
          <a:p>
            <a:pPr marL="1347788" lvl="2" indent="-438150">
              <a:lnSpc>
                <a:spcPct val="110000"/>
              </a:lnSpc>
            </a:pPr>
            <a:r>
              <a:rPr lang="en-US" altLang="zh-TW" sz="2400" i="1" dirty="0"/>
              <a:t>                                   </a:t>
            </a:r>
          </a:p>
          <a:p>
            <a:pPr marL="1347788" lvl="2" indent="-438150">
              <a:lnSpc>
                <a:spcPct val="110000"/>
              </a:lnSpc>
            </a:pPr>
            <a:r>
              <a:rPr lang="en-US" altLang="zh-TW" sz="2400" i="1" dirty="0"/>
              <a:t>                                     </a:t>
            </a:r>
            <a:endParaRPr lang="en-US" altLang="zh-TW" sz="2400" dirty="0"/>
          </a:p>
          <a:p>
            <a:pPr marL="1347788" lvl="2" indent="-438150">
              <a:lnSpc>
                <a:spcPct val="90000"/>
              </a:lnSpc>
            </a:pPr>
            <a:r>
              <a:rPr lang="en-US" altLang="zh-TW" sz="2400" dirty="0"/>
              <a:t>most commonly occurring type of fading</a:t>
            </a:r>
            <a:endParaRPr lang="en-US" altLang="zh-TW" sz="1900" dirty="0"/>
          </a:p>
        </p:txBody>
      </p:sp>
      <p:graphicFrame>
        <p:nvGraphicFramePr>
          <p:cNvPr id="62469" name="Rectangle 5"/>
          <p:cNvGraphicFramePr>
            <a:graphicFrameLocks noGrp="1"/>
          </p:cNvGraphicFramePr>
          <p:nvPr>
            <p:ph sz="quarter" idx="2"/>
          </p:nvPr>
        </p:nvGraphicFramePr>
        <p:xfrm>
          <a:off x="6140450" y="768350"/>
          <a:ext cx="39243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DSMT4">
                  <p:embed/>
                </p:oleObj>
              </mc:Choice>
              <mc:Fallback>
                <p:oleObj name="Equation" r:id="rId3" imgW="0" imgH="0" progId="Equation.DSMT4">
                  <p:embed/>
                  <p:pic>
                    <p:nvPicPr>
                      <p:cNvPr id="62469" name="Rectangle 5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0450" y="768350"/>
                        <a:ext cx="3924300" cy="261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8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549982881"/>
              </p:ext>
            </p:extLst>
          </p:nvPr>
        </p:nvGraphicFramePr>
        <p:xfrm>
          <a:off x="3432176" y="1675731"/>
          <a:ext cx="1295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900" imgH="228600" progId="Equation.DSMT4">
                  <p:embed/>
                </p:oleObj>
              </mc:Choice>
              <mc:Fallback>
                <p:oleObj name="Equation" r:id="rId4" imgW="596900" imgH="228600" progId="Equation.DSMT4">
                  <p:embed/>
                  <p:pic>
                    <p:nvPicPr>
                      <p:cNvPr id="6247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6" y="1675731"/>
                        <a:ext cx="1295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11"/>
          <p:cNvGraphicFramePr>
            <a:graphicFrameLocks noChangeAspect="1"/>
          </p:cNvGraphicFramePr>
          <p:nvPr/>
        </p:nvGraphicFramePr>
        <p:xfrm>
          <a:off x="7968208" y="1196753"/>
          <a:ext cx="4778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28600" progId="Equation.DSMT4">
                  <p:embed/>
                </p:oleObj>
              </mc:Choice>
              <mc:Fallback>
                <p:oleObj name="Equation" r:id="rId6" imgW="190500" imgH="228600" progId="Equation.DSMT4">
                  <p:embed/>
                  <p:pic>
                    <p:nvPicPr>
                      <p:cNvPr id="624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8208" y="1196753"/>
                        <a:ext cx="4778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7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6" y="3500439"/>
            <a:ext cx="4968875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177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altLang="en-US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63751" y="692151"/>
            <a:ext cx="8208963" cy="4216539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spectral properties of </a:t>
            </a:r>
            <a:r>
              <a:rPr lang="en-US" altLang="zh-TW" sz="2800" dirty="0" err="1"/>
              <a:t>Tx</a:t>
            </a:r>
            <a:r>
              <a:rPr lang="en-US" altLang="zh-TW" sz="2800" dirty="0"/>
              <a:t> signal are preserved</a:t>
            </a:r>
          </a:p>
          <a:p>
            <a:pPr lvl="1" eaLnBrk="1" hangingPunct="1"/>
            <a:r>
              <a:rPr lang="en-US" altLang="zh-TW" sz="2400" dirty="0"/>
              <a:t>signal is called a </a:t>
            </a:r>
            <a:r>
              <a:rPr lang="en-US" altLang="zh-TW" sz="2400" i="1" dirty="0"/>
              <a:t>narrowband </a:t>
            </a:r>
            <a:r>
              <a:rPr lang="en-US" altLang="zh-TW" sz="2400" dirty="0"/>
              <a:t>channel, since the bandwidth of the signal is narrow with respect to the channel bandwidth</a:t>
            </a:r>
          </a:p>
          <a:p>
            <a:pPr lvl="1" eaLnBrk="1" hangingPunct="1"/>
            <a:r>
              <a:rPr lang="en-US" altLang="zh-TW" sz="2400" dirty="0"/>
              <a:t>signal is not distorted</a:t>
            </a:r>
          </a:p>
          <a:p>
            <a:pPr lvl="1" eaLnBrk="1" hangingPunct="1"/>
            <a:endParaRPr lang="en-US" altLang="zh-TW" sz="2200" dirty="0"/>
          </a:p>
          <a:p>
            <a:pPr eaLnBrk="1" hangingPunct="1"/>
            <a:r>
              <a:rPr lang="en-US" altLang="zh-TW" sz="2800" dirty="0"/>
              <a:t>What does </a:t>
            </a:r>
            <a:r>
              <a:rPr lang="en-US" altLang="zh-TW" sz="2800" i="1" dirty="0" err="1"/>
              <a:t>T</a:t>
            </a:r>
            <a:r>
              <a:rPr lang="en-US" altLang="zh-TW" sz="2800" i="1" baseline="-25000" dirty="0" err="1"/>
              <a:t>s</a:t>
            </a:r>
            <a:r>
              <a:rPr lang="en-US" altLang="zh-TW" sz="2800" i="1" dirty="0"/>
              <a:t> </a:t>
            </a:r>
            <a:r>
              <a:rPr lang="en-US" altLang="zh-TW" sz="2800" dirty="0"/>
              <a:t>&gt;&gt;          mean?? </a:t>
            </a:r>
          </a:p>
          <a:p>
            <a:pPr lvl="1" eaLnBrk="1" hangingPunct="1"/>
            <a:r>
              <a:rPr lang="en-US" altLang="zh-TW" sz="2400" dirty="0"/>
              <a:t>all multipath signals arrive at mobile Rx during 1 symbol period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800" dirty="0"/>
              <a:t>∴ </a:t>
            </a:r>
            <a:r>
              <a:rPr lang="en-US" altLang="zh-TW" sz="2400" dirty="0"/>
              <a:t>Little </a:t>
            </a:r>
            <a:r>
              <a:rPr lang="en-US" altLang="zh-TW" sz="2400" dirty="0" err="1"/>
              <a:t>intersymbol</a:t>
            </a:r>
            <a:r>
              <a:rPr lang="en-US" altLang="zh-TW" sz="2400" dirty="0"/>
              <a:t> interference occurs (no multipath components arrive late to interfere with the next symbol)</a:t>
            </a:r>
          </a:p>
        </p:txBody>
      </p:sp>
      <p:graphicFrame>
        <p:nvGraphicFramePr>
          <p:cNvPr id="63493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842101560"/>
              </p:ext>
            </p:extLst>
          </p:nvPr>
        </p:nvGraphicFramePr>
        <p:xfrm>
          <a:off x="4513781" y="2852737"/>
          <a:ext cx="4794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" imgH="228600" progId="Equation.DSMT4">
                  <p:embed/>
                </p:oleObj>
              </mc:Choice>
              <mc:Fallback>
                <p:oleObj name="Equation" r:id="rId3" imgW="190500" imgH="228600" progId="Equation.DSMT4">
                  <p:embed/>
                  <p:pic>
                    <p:nvPicPr>
                      <p:cNvPr id="634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781" y="2852737"/>
                        <a:ext cx="4794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810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5500" y="1700809"/>
            <a:ext cx="8001000" cy="1692771"/>
          </a:xfrm>
        </p:spPr>
        <p:txBody>
          <a:bodyPr/>
          <a:lstStyle/>
          <a:p>
            <a:pPr eaLnBrk="1" hangingPunct="1"/>
            <a:r>
              <a:rPr lang="en-US" altLang="zh-TW" dirty="0"/>
              <a:t>flat fading is generally considered </a:t>
            </a:r>
            <a:r>
              <a:rPr lang="en-US" altLang="zh-TW" b="1" dirty="0"/>
              <a:t>desirable</a:t>
            </a:r>
          </a:p>
          <a:p>
            <a:pPr eaLnBrk="1" hangingPunct="1"/>
            <a:endParaRPr lang="en-US" altLang="zh-TW" sz="1200" b="1" dirty="0"/>
          </a:p>
          <a:p>
            <a:pPr lvl="1" eaLnBrk="1" hangingPunct="1"/>
            <a:r>
              <a:rPr lang="en-US" altLang="zh-TW" dirty="0"/>
              <a:t>Even though fading in amplitude occurs, the signal is not distorted</a:t>
            </a:r>
          </a:p>
          <a:p>
            <a:pPr lvl="1" eaLnBrk="1" hangingPunct="1"/>
            <a:r>
              <a:rPr lang="en-US" altLang="zh-TW" dirty="0"/>
              <a:t>Forward link → can increase mobile Rx gain (automatic gain control)</a:t>
            </a:r>
          </a:p>
          <a:p>
            <a:pPr lvl="1" eaLnBrk="1" hangingPunct="1"/>
            <a:r>
              <a:rPr lang="en-US" altLang="zh-TW" dirty="0"/>
              <a:t>Reverse link → can increase mobile </a:t>
            </a:r>
            <a:r>
              <a:rPr lang="en-US" altLang="zh-TW" dirty="0" err="1"/>
              <a:t>Tx</a:t>
            </a:r>
            <a:r>
              <a:rPr lang="en-US" altLang="zh-TW" dirty="0"/>
              <a:t> power (power control)</a:t>
            </a:r>
          </a:p>
          <a:p>
            <a:pPr lvl="1" eaLnBrk="1" hangingPunct="1"/>
            <a:r>
              <a:rPr lang="en-US" altLang="zh-TW" dirty="0"/>
              <a:t>Can use diversity techniques (described in a later lecture)</a:t>
            </a:r>
          </a:p>
        </p:txBody>
      </p:sp>
    </p:spTree>
    <p:extLst>
      <p:ext uri="{BB962C8B-B14F-4D97-AF65-F5344CB8AC3E}">
        <p14:creationId xmlns:p14="http://schemas.microsoft.com/office/powerpoint/2010/main" val="1529305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altLang="en-US"/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63751" y="836614"/>
            <a:ext cx="7993063" cy="2246769"/>
          </a:xfrm>
        </p:spPr>
        <p:txBody>
          <a:bodyPr/>
          <a:lstStyle/>
          <a:p>
            <a:pPr marL="571500" indent="-571500"/>
            <a:r>
              <a:rPr lang="en-US" altLang="zh-TW" sz="2600" dirty="0">
                <a:solidFill>
                  <a:srgbClr val="0000FF"/>
                </a:solidFill>
              </a:rPr>
              <a:t>B)</a:t>
            </a:r>
            <a:r>
              <a:rPr lang="en-US" altLang="zh-TW" sz="2600" dirty="0"/>
              <a:t> </a:t>
            </a:r>
            <a:r>
              <a:rPr lang="en-US" altLang="zh-TW" sz="2800" dirty="0"/>
              <a:t>Frequency Selective Fading → </a:t>
            </a:r>
            <a:r>
              <a:rPr lang="en-US" altLang="zh-TW" sz="2800" i="1" dirty="0" err="1"/>
              <a:t>B</a:t>
            </a:r>
            <a:r>
              <a:rPr lang="en-US" altLang="zh-TW" sz="2800" i="1" baseline="-25000" dirty="0" err="1"/>
              <a:t>s</a:t>
            </a:r>
            <a:r>
              <a:rPr lang="en-US" altLang="zh-TW" sz="2800" i="1" dirty="0"/>
              <a:t> </a:t>
            </a:r>
            <a:r>
              <a:rPr lang="en-US" altLang="zh-TW" sz="2800" dirty="0"/>
              <a:t>&gt; </a:t>
            </a:r>
            <a:r>
              <a:rPr lang="en-US" altLang="zh-TW" sz="2800" i="1" dirty="0" err="1"/>
              <a:t>B</a:t>
            </a:r>
            <a:r>
              <a:rPr lang="en-US" altLang="zh-TW" sz="2800" i="1" baseline="-25000" dirty="0" err="1"/>
              <a:t>c</a:t>
            </a:r>
            <a:r>
              <a:rPr lang="en-US" altLang="zh-TW" sz="2800" i="1" dirty="0"/>
              <a:t> </a:t>
            </a:r>
            <a:r>
              <a:rPr lang="en-US" altLang="zh-TW" sz="2800" dirty="0"/>
              <a:t>or </a:t>
            </a:r>
            <a:r>
              <a:rPr lang="en-US" altLang="zh-TW" sz="2800" i="1" dirty="0" err="1"/>
              <a:t>T</a:t>
            </a:r>
            <a:r>
              <a:rPr lang="en-US" altLang="zh-TW" sz="2800" i="1" baseline="-25000" dirty="0" err="1"/>
              <a:t>s</a:t>
            </a:r>
            <a:r>
              <a:rPr lang="en-US" altLang="zh-TW" sz="2800" i="1" dirty="0"/>
              <a:t> </a:t>
            </a:r>
            <a:r>
              <a:rPr lang="en-US" altLang="zh-TW" sz="2800" dirty="0"/>
              <a:t>&lt;  </a:t>
            </a:r>
            <a:endParaRPr lang="en-US" altLang="zh-TW" sz="2800" baseline="-25000" dirty="0"/>
          </a:p>
          <a:p>
            <a:pPr marL="571500" indent="-571500"/>
            <a:endParaRPr lang="en-US" altLang="zh-TW" sz="2400" dirty="0"/>
          </a:p>
          <a:p>
            <a:pPr marL="966788" lvl="1" indent="-495300"/>
            <a:r>
              <a:rPr lang="en-US" altLang="zh-TW" sz="2200" i="1" dirty="0"/>
              <a:t> </a:t>
            </a:r>
          </a:p>
          <a:p>
            <a:pPr marL="966788" lvl="1" indent="-495300"/>
            <a:r>
              <a:rPr lang="en-US" altLang="zh-TW" sz="2400" i="1" dirty="0" err="1"/>
              <a:t>B</a:t>
            </a:r>
            <a:r>
              <a:rPr lang="en-US" altLang="zh-TW" sz="2400" i="1" baseline="-25000" dirty="0" err="1"/>
              <a:t>s</a:t>
            </a:r>
            <a:r>
              <a:rPr lang="en-US" altLang="zh-TW" sz="2400" i="1" dirty="0"/>
              <a:t> </a:t>
            </a:r>
            <a:r>
              <a:rPr lang="en-US" altLang="zh-TW" sz="2400" dirty="0"/>
              <a:t>&gt; </a:t>
            </a:r>
            <a:r>
              <a:rPr lang="en-US" altLang="zh-TW" sz="2400" i="1" dirty="0" err="1"/>
              <a:t>B</a:t>
            </a:r>
            <a:r>
              <a:rPr lang="en-US" altLang="zh-TW" sz="2400" i="1" baseline="-25000" dirty="0" err="1"/>
              <a:t>c</a:t>
            </a:r>
            <a:r>
              <a:rPr lang="en-US" altLang="zh-TW" sz="2400" i="1" dirty="0"/>
              <a:t> </a:t>
            </a:r>
            <a:r>
              <a:rPr lang="en-US" altLang="zh-TW" sz="2400" dirty="0"/>
              <a:t>→ certain frequency components of the signal are attenuated much more than others</a:t>
            </a:r>
          </a:p>
          <a:p>
            <a:pPr marL="571500" indent="-571500"/>
            <a:endParaRPr lang="en-US" altLang="zh-TW" sz="2400" dirty="0"/>
          </a:p>
        </p:txBody>
      </p:sp>
      <p:graphicFrame>
        <p:nvGraphicFramePr>
          <p:cNvPr id="66565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183539080"/>
              </p:ext>
            </p:extLst>
          </p:nvPr>
        </p:nvGraphicFramePr>
        <p:xfrm>
          <a:off x="3133726" y="1491686"/>
          <a:ext cx="12239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900" imgH="228600" progId="Equation.DSMT4">
                  <p:embed/>
                </p:oleObj>
              </mc:Choice>
              <mc:Fallback>
                <p:oleObj name="Equation" r:id="rId3" imgW="596900" imgH="228600" progId="Equation.DSMT4">
                  <p:embed/>
                  <p:pic>
                    <p:nvPicPr>
                      <p:cNvPr id="665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726" y="1491686"/>
                        <a:ext cx="12239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56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500438"/>
            <a:ext cx="489585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6567" name="Object 8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560111509"/>
              </p:ext>
            </p:extLst>
          </p:nvPr>
        </p:nvGraphicFramePr>
        <p:xfrm>
          <a:off x="8778950" y="739778"/>
          <a:ext cx="4810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28600" progId="Equation.DSMT4">
                  <p:embed/>
                </p:oleObj>
              </mc:Choice>
              <mc:Fallback>
                <p:oleObj name="Equation" r:id="rId6" imgW="190500" imgH="228600" progId="Equation.DSMT4">
                  <p:embed/>
                  <p:pic>
                    <p:nvPicPr>
                      <p:cNvPr id="6656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950" y="739778"/>
                        <a:ext cx="481013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1962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5500" y="1686856"/>
            <a:ext cx="8001000" cy="3139321"/>
          </a:xfrm>
        </p:spPr>
        <p:txBody>
          <a:bodyPr/>
          <a:lstStyle/>
          <a:p>
            <a:pPr eaLnBrk="1" hangingPunct="1"/>
            <a:r>
              <a:rPr lang="en-US" altLang="zh-TW" i="1" dirty="0" err="1"/>
              <a:t>Ts</a:t>
            </a:r>
            <a:r>
              <a:rPr lang="en-US" altLang="zh-TW" i="1" dirty="0"/>
              <a:t> </a:t>
            </a:r>
            <a:r>
              <a:rPr lang="en-US" altLang="zh-TW" dirty="0"/>
              <a:t>&lt; </a:t>
            </a:r>
            <a:r>
              <a:rPr lang="en-US" altLang="zh-TW" sz="2800" dirty="0" err="1"/>
              <a:t>σ</a:t>
            </a:r>
            <a:r>
              <a:rPr lang="en-US" altLang="zh-TW" sz="2800" baseline="-25000" dirty="0" err="1"/>
              <a:t>τ</a:t>
            </a:r>
            <a:r>
              <a:rPr lang="en-US" altLang="zh-TW" dirty="0"/>
              <a:t> → delayed versions of </a:t>
            </a:r>
            <a:r>
              <a:rPr lang="en-US" altLang="zh-TW" dirty="0" err="1"/>
              <a:t>Tx</a:t>
            </a:r>
            <a:r>
              <a:rPr lang="en-US" altLang="zh-TW" dirty="0"/>
              <a:t> signal arrive during </a:t>
            </a:r>
            <a:r>
              <a:rPr lang="en-US" altLang="zh-TW" b="1" dirty="0"/>
              <a:t>different </a:t>
            </a:r>
            <a:r>
              <a:rPr lang="en-US" altLang="zh-TW" dirty="0"/>
              <a:t>symbol periods</a:t>
            </a:r>
          </a:p>
          <a:p>
            <a:pPr lvl="1" eaLnBrk="1" hangingPunct="1"/>
            <a:r>
              <a:rPr lang="en-US" altLang="zh-TW" dirty="0"/>
              <a:t>e.g. receiving an LOS → “1” &amp; multipath “0” (from prior symbol!)</a:t>
            </a:r>
          </a:p>
          <a:p>
            <a:pPr lvl="1" eaLnBrk="1" hangingPunct="1"/>
            <a:r>
              <a:rPr lang="en-US" altLang="zh-TW" dirty="0"/>
              <a:t>This results in </a:t>
            </a:r>
            <a:r>
              <a:rPr lang="en-US" altLang="zh-TW" dirty="0" err="1"/>
              <a:t>intersymbol</a:t>
            </a:r>
            <a:r>
              <a:rPr lang="en-US" altLang="zh-TW" dirty="0"/>
              <a:t> interference (ISI)</a:t>
            </a:r>
          </a:p>
          <a:p>
            <a:pPr lvl="1" eaLnBrk="1" hangingPunct="1"/>
            <a:r>
              <a:rPr lang="en-US" altLang="zh-TW" dirty="0"/>
              <a:t>Undesirable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it is very difficult to predict mobile Rx performance with frequency selective channels</a:t>
            </a:r>
          </a:p>
          <a:p>
            <a:pPr eaLnBrk="1" hangingPunct="1"/>
            <a:endParaRPr lang="en-US" altLang="zh-TW" b="1" u="sng" dirty="0"/>
          </a:p>
        </p:txBody>
      </p:sp>
    </p:spTree>
    <p:extLst>
      <p:ext uri="{BB962C8B-B14F-4D97-AF65-F5344CB8AC3E}">
        <p14:creationId xmlns:p14="http://schemas.microsoft.com/office/powerpoint/2010/main" val="1126246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1294" y="1407486"/>
            <a:ext cx="9620932" cy="2976199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/>
              <a:t>2) Fading due to Doppler Spread</a:t>
            </a:r>
          </a:p>
          <a:p>
            <a:pPr lvl="1" eaLnBrk="1" hangingPunct="1"/>
            <a:r>
              <a:rPr lang="en-US" altLang="zh-TW"/>
              <a:t>Caused by motion of Tx and Rx and reflection sources.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TW">
                <a:solidFill>
                  <a:srgbClr val="0000FF"/>
                </a:solidFill>
              </a:rPr>
              <a:t>A)</a:t>
            </a:r>
            <a:r>
              <a:rPr lang="en-US" altLang="zh-TW"/>
              <a:t> </a:t>
            </a:r>
            <a:r>
              <a:rPr lang="en-US" altLang="zh-TW" b="1"/>
              <a:t>Fast Fading</a:t>
            </a:r>
            <a:r>
              <a:rPr lang="en-US" altLang="zh-TW"/>
              <a:t> → </a:t>
            </a:r>
            <a:r>
              <a:rPr lang="en-US" altLang="zh-TW" i="1"/>
              <a:t>B</a:t>
            </a:r>
            <a:r>
              <a:rPr lang="en-US" altLang="zh-TW" i="1" baseline="-25000"/>
              <a:t>s</a:t>
            </a:r>
            <a:r>
              <a:rPr lang="en-US" altLang="zh-TW" i="1"/>
              <a:t> </a:t>
            </a:r>
            <a:r>
              <a:rPr lang="en-US" altLang="zh-TW"/>
              <a:t>&lt; </a:t>
            </a:r>
            <a:r>
              <a:rPr lang="en-US" altLang="zh-TW" i="1"/>
              <a:t>B</a:t>
            </a:r>
            <a:r>
              <a:rPr lang="en-US" altLang="zh-TW" i="1" baseline="-25000"/>
              <a:t>D</a:t>
            </a:r>
            <a:r>
              <a:rPr lang="en-US" altLang="zh-TW" i="1"/>
              <a:t> </a:t>
            </a:r>
            <a:r>
              <a:rPr lang="en-US" altLang="zh-TW"/>
              <a:t>or </a:t>
            </a:r>
            <a:r>
              <a:rPr lang="en-US" altLang="zh-TW" i="1"/>
              <a:t>T</a:t>
            </a:r>
            <a:r>
              <a:rPr lang="en-US" altLang="zh-TW" i="1" baseline="-25000"/>
              <a:t>s</a:t>
            </a:r>
            <a:r>
              <a:rPr lang="en-US" altLang="zh-TW" i="1"/>
              <a:t> </a:t>
            </a:r>
            <a:r>
              <a:rPr lang="en-US" altLang="zh-TW"/>
              <a:t>&gt; </a:t>
            </a:r>
            <a:r>
              <a:rPr lang="en-US" altLang="zh-TW" i="1"/>
              <a:t>T</a:t>
            </a:r>
            <a:r>
              <a:rPr lang="en-US" altLang="zh-TW" i="1" baseline="-25000"/>
              <a:t>c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i="1"/>
              <a:t>B</a:t>
            </a:r>
            <a:r>
              <a:rPr lang="en-US" altLang="zh-TW" i="1" baseline="-25000"/>
              <a:t>s</a:t>
            </a:r>
            <a:r>
              <a:rPr lang="en-US" altLang="zh-TW" i="1"/>
              <a:t> </a:t>
            </a:r>
            <a:r>
              <a:rPr lang="en-US" altLang="zh-TW"/>
              <a:t>&lt; </a:t>
            </a:r>
            <a:r>
              <a:rPr lang="en-US" altLang="zh-TW" i="1"/>
              <a:t>B</a:t>
            </a:r>
            <a:r>
              <a:rPr lang="en-US" altLang="zh-TW" i="1" baseline="-25000"/>
              <a:t>D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/>
              <a:t>Doppler shifts significantly alter spectral BW of TX signal</a:t>
            </a:r>
          </a:p>
          <a:p>
            <a:pPr lvl="2" eaLnBrk="1" hangingPunct="1"/>
            <a:r>
              <a:rPr lang="en-US" altLang="zh-TW"/>
              <a:t>signal “spreading”</a:t>
            </a:r>
          </a:p>
          <a:p>
            <a:pPr lvl="1" eaLnBrk="1" hangingPunct="1"/>
            <a:r>
              <a:rPr lang="en-US" altLang="zh-TW" i="1"/>
              <a:t>Ts </a:t>
            </a:r>
            <a:r>
              <a:rPr lang="en-US" altLang="zh-TW"/>
              <a:t>&gt; </a:t>
            </a:r>
            <a:r>
              <a:rPr lang="en-US" altLang="zh-TW" i="1"/>
              <a:t>Tc</a:t>
            </a:r>
          </a:p>
          <a:p>
            <a:pPr lvl="2" eaLnBrk="1" hangingPunct="1"/>
            <a:r>
              <a:rPr lang="en-US" altLang="zh-TW"/>
              <a:t>MRC changes within 1 symbol period</a:t>
            </a:r>
          </a:p>
          <a:p>
            <a:pPr lvl="2" eaLnBrk="1" hangingPunct="1"/>
            <a:r>
              <a:rPr lang="en-US" altLang="zh-TW"/>
              <a:t>rapid amplitude fluctuations</a:t>
            </a:r>
          </a:p>
          <a:p>
            <a:pPr lvl="1" eaLnBrk="1" hangingPunct="1"/>
            <a:r>
              <a:rPr lang="en-US" altLang="zh-TW"/>
              <a:t>uncommon in most digital communication systems</a:t>
            </a:r>
          </a:p>
        </p:txBody>
      </p:sp>
    </p:spTree>
    <p:extLst>
      <p:ext uri="{BB962C8B-B14F-4D97-AF65-F5344CB8AC3E}">
        <p14:creationId xmlns:p14="http://schemas.microsoft.com/office/powerpoint/2010/main" val="28536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95500" y="196874"/>
            <a:ext cx="8001000" cy="430887"/>
          </a:xfrm>
        </p:spPr>
        <p:txBody>
          <a:bodyPr/>
          <a:lstStyle/>
          <a:p>
            <a:r>
              <a:rPr lang="en-US" altLang="zh-TW" sz="2800" dirty="0"/>
              <a:t>I. Fading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0" y="908051"/>
            <a:ext cx="8001000" cy="4585871"/>
          </a:xfrm>
        </p:spPr>
        <p:txBody>
          <a:bodyPr/>
          <a:lstStyle/>
          <a:p>
            <a:pPr marL="495300" indent="-495300"/>
            <a:r>
              <a:rPr lang="en-US" altLang="zh-TW" dirty="0"/>
              <a:t>Fading: rapid fluctuations of received signal strength over short time intervals and/or travel distances </a:t>
            </a:r>
          </a:p>
          <a:p>
            <a:pPr marL="495300" indent="-495300"/>
            <a:r>
              <a:rPr lang="en-US" altLang="zh-TW" dirty="0"/>
              <a:t>Caused by interference from multiple copies of </a:t>
            </a:r>
            <a:r>
              <a:rPr lang="en-US" altLang="zh-TW" dirty="0" err="1"/>
              <a:t>Tx</a:t>
            </a:r>
            <a:r>
              <a:rPr lang="en-US" altLang="zh-TW" dirty="0"/>
              <a:t> signal arriving @ Rx at slightly </a:t>
            </a:r>
            <a:r>
              <a:rPr lang="en-US" altLang="zh-TW" b="1" u="sng" dirty="0"/>
              <a:t>different </a:t>
            </a:r>
            <a:r>
              <a:rPr lang="en-US" altLang="zh-TW" dirty="0"/>
              <a:t>times </a:t>
            </a:r>
          </a:p>
          <a:p>
            <a:pPr marL="495300" indent="-495300"/>
            <a:r>
              <a:rPr lang="en-US" altLang="zh-TW" dirty="0"/>
              <a:t>Three most important effects: </a:t>
            </a:r>
          </a:p>
          <a:p>
            <a:pPr lvl="1">
              <a:buFont typeface="Wingdings" pitchFamily="2" charset="2"/>
              <a:buAutoNum type="arabicPeriod"/>
            </a:pPr>
            <a:r>
              <a:rPr lang="en-US" altLang="zh-TW" sz="2400" dirty="0"/>
              <a:t>Rapid changes in signal strengths over small travel distances or short time periods. </a:t>
            </a:r>
          </a:p>
          <a:p>
            <a:pPr lvl="1">
              <a:buFont typeface="Wingdings" pitchFamily="2" charset="2"/>
              <a:buAutoNum type="arabicPeriod"/>
            </a:pPr>
            <a:r>
              <a:rPr lang="en-US" altLang="zh-TW" sz="2400" dirty="0"/>
              <a:t>Changes in the frequency of signals. </a:t>
            </a:r>
          </a:p>
          <a:p>
            <a:pPr lvl="1">
              <a:buFont typeface="Wingdings" pitchFamily="2" charset="2"/>
              <a:buAutoNum type="arabicPeriod"/>
            </a:pPr>
            <a:r>
              <a:rPr lang="en-US" altLang="zh-TW" sz="2400" dirty="0"/>
              <a:t>Multiple signals arriving a different times. When added together at the antenna, signals are spread out in time. This can cause a smearing of the signal and interference between bits that are received.</a:t>
            </a:r>
            <a:r>
              <a:rPr lang="en-US" altLang="zh-TW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087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1294" y="1407486"/>
            <a:ext cx="9620932" cy="264072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TW">
                <a:solidFill>
                  <a:srgbClr val="0000FF"/>
                </a:solidFill>
              </a:rPr>
              <a:t>B)</a:t>
            </a:r>
            <a:r>
              <a:rPr lang="en-US" altLang="zh-TW"/>
              <a:t> </a:t>
            </a:r>
            <a:r>
              <a:rPr lang="en-US" altLang="zh-TW" b="1"/>
              <a:t>Slow Fading</a:t>
            </a:r>
            <a:r>
              <a:rPr lang="en-US" altLang="zh-TW"/>
              <a:t> → </a:t>
            </a:r>
            <a:r>
              <a:rPr lang="en-US" altLang="zh-TW" i="1"/>
              <a:t>T</a:t>
            </a:r>
            <a:r>
              <a:rPr lang="en-US" altLang="zh-TW" i="1" baseline="-25000"/>
              <a:t>s</a:t>
            </a:r>
            <a:r>
              <a:rPr lang="en-US" altLang="zh-TW" i="1"/>
              <a:t> </a:t>
            </a:r>
            <a:r>
              <a:rPr lang="en-US" altLang="zh-TW"/>
              <a:t>&lt;&lt; </a:t>
            </a:r>
            <a:r>
              <a:rPr lang="en-US" altLang="zh-TW" i="1"/>
              <a:t>T</a:t>
            </a:r>
            <a:r>
              <a:rPr lang="en-US" altLang="zh-TW" i="1" baseline="-25000"/>
              <a:t>c</a:t>
            </a:r>
            <a:r>
              <a:rPr lang="en-US" altLang="zh-TW" i="1"/>
              <a:t> </a:t>
            </a:r>
            <a:r>
              <a:rPr lang="en-US" altLang="zh-TW"/>
              <a:t>or </a:t>
            </a:r>
            <a:r>
              <a:rPr lang="en-US" altLang="zh-TW" i="1"/>
              <a:t>B</a:t>
            </a:r>
            <a:r>
              <a:rPr lang="en-US" altLang="zh-TW" i="1" baseline="-25000"/>
              <a:t>s</a:t>
            </a:r>
            <a:r>
              <a:rPr lang="en-US" altLang="zh-TW" i="1"/>
              <a:t> </a:t>
            </a:r>
            <a:r>
              <a:rPr lang="en-US" altLang="zh-TW"/>
              <a:t>&gt;&gt; </a:t>
            </a:r>
            <a:r>
              <a:rPr lang="en-US" altLang="zh-TW" i="1"/>
              <a:t>B</a:t>
            </a:r>
            <a:r>
              <a:rPr lang="en-US" altLang="zh-TW" i="1" baseline="-25000"/>
              <a:t>D</a:t>
            </a:r>
            <a:endParaRPr lang="en-US" altLang="zh-TW" i="1"/>
          </a:p>
          <a:p>
            <a:pPr lvl="1" eaLnBrk="1" hangingPunct="1">
              <a:lnSpc>
                <a:spcPct val="110000"/>
              </a:lnSpc>
            </a:pPr>
            <a:r>
              <a:rPr lang="en-US" altLang="zh-TW"/>
              <a:t>MRC constant over many symbol periods</a:t>
            </a:r>
          </a:p>
          <a:p>
            <a:pPr lvl="1" eaLnBrk="1" hangingPunct="1"/>
            <a:r>
              <a:rPr lang="en-US" altLang="zh-TW"/>
              <a:t>slow amplitude fluctuations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/>
              <a:t>for </a:t>
            </a:r>
            <a:r>
              <a:rPr lang="en-US" altLang="zh-TW" i="1"/>
              <a:t>v </a:t>
            </a:r>
            <a:r>
              <a:rPr lang="en-US" altLang="zh-TW"/>
              <a:t>= 60 mph @ </a:t>
            </a:r>
            <a:r>
              <a:rPr lang="en-US" altLang="zh-TW" i="1"/>
              <a:t>f</a:t>
            </a:r>
            <a:r>
              <a:rPr lang="en-US" altLang="zh-TW" i="1" baseline="-25000"/>
              <a:t>c</a:t>
            </a:r>
            <a:r>
              <a:rPr lang="en-US" altLang="zh-TW" i="1"/>
              <a:t> </a:t>
            </a:r>
            <a:r>
              <a:rPr lang="en-US" altLang="zh-TW"/>
              <a:t>= 2 GHz → </a:t>
            </a:r>
            <a:r>
              <a:rPr lang="en-US" altLang="zh-TW" i="1"/>
              <a:t>B</a:t>
            </a:r>
            <a:r>
              <a:rPr lang="en-US" altLang="zh-TW" i="1" baseline="-25000"/>
              <a:t>D</a:t>
            </a:r>
            <a:r>
              <a:rPr lang="en-US" altLang="zh-TW" i="1"/>
              <a:t> </a:t>
            </a:r>
            <a:r>
              <a:rPr lang="en-US" altLang="zh-TW"/>
              <a:t>= 178 Hz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TW"/>
              <a:t>	∴ </a:t>
            </a:r>
            <a:r>
              <a:rPr lang="en-US" altLang="zh-TW" i="1"/>
              <a:t>B</a:t>
            </a:r>
            <a:r>
              <a:rPr lang="en-US" altLang="zh-TW" i="1" baseline="-25000"/>
              <a:t>s</a:t>
            </a:r>
            <a:r>
              <a:rPr lang="en-US" altLang="zh-TW" i="1"/>
              <a:t> </a:t>
            </a:r>
            <a:r>
              <a:rPr lang="en-US" altLang="zh-TW"/>
              <a:t>≈ 2 kHz &gt;&gt; </a:t>
            </a:r>
            <a:r>
              <a:rPr lang="en-US" altLang="zh-TW" i="1"/>
              <a:t>B</a:t>
            </a:r>
            <a:r>
              <a:rPr lang="en-US" altLang="zh-TW" i="1" baseline="-25000"/>
              <a:t>D</a:t>
            </a:r>
            <a:endParaRPr lang="en-US" altLang="zh-TW" i="1"/>
          </a:p>
          <a:p>
            <a:pPr lvl="2" eaLnBrk="1" hangingPunct="1">
              <a:lnSpc>
                <a:spcPct val="110000"/>
              </a:lnSpc>
            </a:pPr>
            <a:r>
              <a:rPr lang="en-US" altLang="zh-TW" i="1"/>
              <a:t>B</a:t>
            </a:r>
            <a:r>
              <a:rPr lang="en-US" altLang="zh-TW" i="1" baseline="-25000"/>
              <a:t>s</a:t>
            </a:r>
            <a:r>
              <a:rPr lang="en-US" altLang="zh-TW" i="1"/>
              <a:t> </a:t>
            </a:r>
            <a:r>
              <a:rPr lang="en-US" altLang="zh-TW"/>
              <a:t>almost always &gt;&gt; </a:t>
            </a:r>
            <a:r>
              <a:rPr lang="en-US" altLang="zh-TW" i="1"/>
              <a:t>B</a:t>
            </a:r>
            <a:r>
              <a:rPr lang="en-US" altLang="zh-TW" i="1" baseline="-25000"/>
              <a:t>D</a:t>
            </a:r>
            <a:r>
              <a:rPr lang="en-US" altLang="zh-TW" i="1"/>
              <a:t> </a:t>
            </a:r>
            <a:r>
              <a:rPr lang="en-US" altLang="zh-TW"/>
              <a:t>for most applications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zh-TW"/>
          </a:p>
          <a:p>
            <a:pPr eaLnBrk="1" hangingPunct="1"/>
            <a:r>
              <a:rPr lang="en-US" altLang="zh-TW"/>
              <a:t>** NOTE: Typically use a factor of 10 to designate “&gt;&gt;” **</a:t>
            </a:r>
          </a:p>
        </p:txBody>
      </p:sp>
    </p:spTree>
    <p:extLst>
      <p:ext uri="{BB962C8B-B14F-4D97-AF65-F5344CB8AC3E}">
        <p14:creationId xmlns:p14="http://schemas.microsoft.com/office/powerpoint/2010/main" val="1194643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3732" name="Picture 5" descr="TMP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88914"/>
            <a:ext cx="7586662" cy="617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CB1125-87C8-24F0-07F1-5AB825DE95FC}"/>
                  </a:ext>
                </a:extLst>
              </p14:cNvPr>
              <p14:cNvContentPartPr/>
              <p14:nvPr/>
            </p14:nvContentPartPr>
            <p14:xfrm>
              <a:off x="8203680" y="3771360"/>
              <a:ext cx="136800" cy="168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CB1125-87C8-24F0-07F1-5AB825DE95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94320" y="3762000"/>
                <a:ext cx="155520" cy="17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18275F-7489-5A5F-819C-9AD72050728A}"/>
                  </a:ext>
                </a:extLst>
              </p14:cNvPr>
              <p14:cNvContentPartPr/>
              <p14:nvPr/>
            </p14:nvContentPartPr>
            <p14:xfrm>
              <a:off x="3329640" y="316080"/>
              <a:ext cx="4805640" cy="5299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18275F-7489-5A5F-819C-9AD7205072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0280" y="306720"/>
                <a:ext cx="4824360" cy="53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15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E230B44D-B02A-0B2D-2004-1D1C9F883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" y="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Rayleigh and </a:t>
            </a:r>
            <a:r>
              <a:rPr lang="en-US" altLang="zh-TW" sz="3600" dirty="0" err="1">
                <a:solidFill>
                  <a:schemeClr val="bg1"/>
                </a:solidFill>
              </a:rPr>
              <a:t>Ricean</a:t>
            </a:r>
            <a:r>
              <a:rPr lang="en-US" altLang="zh-TW" sz="3600" dirty="0">
                <a:solidFill>
                  <a:schemeClr val="bg1"/>
                </a:solidFill>
              </a:rPr>
              <a:t> Distributions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2436A653-9032-02A2-81F1-6FA434EDF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066800"/>
            <a:ext cx="7772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/>
              <a:t>Rayleigh Fading Distribution</a:t>
            </a:r>
          </a:p>
          <a:p>
            <a:pPr lvl="1" eaLnBrk="1" hangingPunct="1"/>
            <a:r>
              <a:rPr lang="en-US" altLang="zh-TW" sz="1800"/>
              <a:t>The sum of two quadrature Gaussian noise signals</a:t>
            </a:r>
            <a:endParaRPr lang="en-US" altLang="zh-TW" sz="4800"/>
          </a:p>
        </p:txBody>
      </p:sp>
      <p:pic>
        <p:nvPicPr>
          <p:cNvPr id="138244" name="Picture 5" descr="4_14">
            <a:extLst>
              <a:ext uri="{FF2B5EF4-FFF2-40B4-BE49-F238E27FC236}">
                <a16:creationId xmlns:a16="http://schemas.microsoft.com/office/drawing/2014/main" id="{A1BFB9CE-F82E-66DF-D92B-07599B9D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828800"/>
            <a:ext cx="63246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C1DD904D-B28A-F681-D4D8-2C44B23BA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/>
              <a:t>Consider a carrier signal at frequency         and with an amplitude</a:t>
            </a:r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r>
              <a:rPr lang="en-US" altLang="zh-TW" sz="2000"/>
              <a:t>The received signal is the sum of </a:t>
            </a:r>
            <a:r>
              <a:rPr lang="en-US" altLang="zh-TW" sz="2000" i="1"/>
              <a:t>n</a:t>
            </a:r>
            <a:r>
              <a:rPr lang="en-US" altLang="zh-TW" sz="2000"/>
              <a:t> waves </a:t>
            </a:r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>
              <a:buFontTx/>
              <a:buNone/>
            </a:pPr>
            <a:r>
              <a:rPr lang="en-US" altLang="zh-TW" sz="2000"/>
              <a:t>     where </a:t>
            </a:r>
          </a:p>
          <a:p>
            <a:pPr eaLnBrk="1" hangingPunct="1">
              <a:buFontTx/>
              <a:buNone/>
            </a:pPr>
            <a:endParaRPr lang="en-US" altLang="zh-TW" sz="2000"/>
          </a:p>
          <a:p>
            <a:pPr eaLnBrk="1" hangingPunct="1">
              <a:buFontTx/>
              <a:buNone/>
            </a:pPr>
            <a:r>
              <a:rPr lang="en-US" altLang="zh-TW" sz="2000"/>
              <a:t>     define</a:t>
            </a:r>
          </a:p>
          <a:p>
            <a:pPr eaLnBrk="1" hangingPunct="1">
              <a:buFontTx/>
              <a:buNone/>
            </a:pPr>
            <a:endParaRPr lang="en-US" altLang="zh-TW" sz="2000"/>
          </a:p>
          <a:p>
            <a:pPr eaLnBrk="1" hangingPunct="1">
              <a:buFontTx/>
              <a:buNone/>
            </a:pPr>
            <a:r>
              <a:rPr lang="en-US" altLang="zh-TW" sz="2000"/>
              <a:t>     We have </a:t>
            </a:r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</p:txBody>
      </p:sp>
      <p:graphicFrame>
        <p:nvGraphicFramePr>
          <p:cNvPr id="139267" name="Object 3">
            <a:extLst>
              <a:ext uri="{FF2B5EF4-FFF2-40B4-BE49-F238E27FC236}">
                <a16:creationId xmlns:a16="http://schemas.microsoft.com/office/drawing/2014/main" id="{85505567-6B76-B0A5-2366-5204FCB38D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8175" y="1295400"/>
          <a:ext cx="20002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130300" imgH="228600" progId="Equation.3">
                  <p:embed/>
                </p:oleObj>
              </mc:Choice>
              <mc:Fallback>
                <p:oleObj name="方程式" r:id="rId2" imgW="1130300" imgH="228600" progId="Equation.3">
                  <p:embed/>
                  <p:pic>
                    <p:nvPicPr>
                      <p:cNvPr id="139267" name="Object 3">
                        <a:extLst>
                          <a:ext uri="{FF2B5EF4-FFF2-40B4-BE49-F238E27FC236}">
                            <a16:creationId xmlns:a16="http://schemas.microsoft.com/office/drawing/2014/main" id="{85505567-6B76-B0A5-2366-5204FCB38D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1295400"/>
                        <a:ext cx="200025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8" name="Object 4">
            <a:extLst>
              <a:ext uri="{FF2B5EF4-FFF2-40B4-BE49-F238E27FC236}">
                <a16:creationId xmlns:a16="http://schemas.microsoft.com/office/drawing/2014/main" id="{7E825623-CC7A-6983-3C56-C766371282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762000"/>
          <a:ext cx="3365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90500" imgH="228600" progId="Equation.3">
                  <p:embed/>
                </p:oleObj>
              </mc:Choice>
              <mc:Fallback>
                <p:oleObj name="方程式" r:id="rId4" imgW="190500" imgH="228600" progId="Equation.3">
                  <p:embed/>
                  <p:pic>
                    <p:nvPicPr>
                      <p:cNvPr id="139268" name="Object 4">
                        <a:extLst>
                          <a:ext uri="{FF2B5EF4-FFF2-40B4-BE49-F238E27FC236}">
                            <a16:creationId xmlns:a16="http://schemas.microsoft.com/office/drawing/2014/main" id="{7E825623-CC7A-6983-3C56-C76637128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762000"/>
                        <a:ext cx="33655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9" name="Object 5">
            <a:extLst>
              <a:ext uri="{FF2B5EF4-FFF2-40B4-BE49-F238E27FC236}">
                <a16:creationId xmlns:a16="http://schemas.microsoft.com/office/drawing/2014/main" id="{384E5C2A-D6F5-298B-3178-49EB41CD9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29751" y="841375"/>
          <a:ext cx="22066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26835" imgH="139518" progId="Equation.3">
                  <p:embed/>
                </p:oleObj>
              </mc:Choice>
              <mc:Fallback>
                <p:oleObj name="方程式" r:id="rId6" imgW="126835" imgH="139518" progId="Equation.3">
                  <p:embed/>
                  <p:pic>
                    <p:nvPicPr>
                      <p:cNvPr id="139269" name="Object 5">
                        <a:extLst>
                          <a:ext uri="{FF2B5EF4-FFF2-40B4-BE49-F238E27FC236}">
                            <a16:creationId xmlns:a16="http://schemas.microsoft.com/office/drawing/2014/main" id="{384E5C2A-D6F5-298B-3178-49EB41CD9D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1" y="841375"/>
                        <a:ext cx="220663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0" name="Object 6">
            <a:extLst>
              <a:ext uri="{FF2B5EF4-FFF2-40B4-BE49-F238E27FC236}">
                <a16:creationId xmlns:a16="http://schemas.microsoft.com/office/drawing/2014/main" id="{DF140366-7572-A3C4-456B-10456E7806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4788" y="2133600"/>
          <a:ext cx="7326312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4140200" imgH="431800" progId="Equation.3">
                  <p:embed/>
                </p:oleObj>
              </mc:Choice>
              <mc:Fallback>
                <p:oleObj name="方程式" r:id="rId8" imgW="4140200" imgH="431800" progId="Equation.3">
                  <p:embed/>
                  <p:pic>
                    <p:nvPicPr>
                      <p:cNvPr id="139270" name="Object 6">
                        <a:extLst>
                          <a:ext uri="{FF2B5EF4-FFF2-40B4-BE49-F238E27FC236}">
                            <a16:creationId xmlns:a16="http://schemas.microsoft.com/office/drawing/2014/main" id="{DF140366-7572-A3C4-456B-10456E7806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788" y="2133600"/>
                        <a:ext cx="7326312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1" name="Object 7">
            <a:extLst>
              <a:ext uri="{FF2B5EF4-FFF2-40B4-BE49-F238E27FC236}">
                <a16:creationId xmlns:a16="http://schemas.microsoft.com/office/drawing/2014/main" id="{9EFE8D75-3182-5E5E-9E85-3811596081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1" y="2971800"/>
          <a:ext cx="26971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524000" imgH="431800" progId="Equation.3">
                  <p:embed/>
                </p:oleObj>
              </mc:Choice>
              <mc:Fallback>
                <p:oleObj name="方程式" r:id="rId10" imgW="1524000" imgH="431800" progId="Equation.3">
                  <p:embed/>
                  <p:pic>
                    <p:nvPicPr>
                      <p:cNvPr id="139271" name="Object 7">
                        <a:extLst>
                          <a:ext uri="{FF2B5EF4-FFF2-40B4-BE49-F238E27FC236}">
                            <a16:creationId xmlns:a16="http://schemas.microsoft.com/office/drawing/2014/main" id="{9EFE8D75-3182-5E5E-9E85-3811596081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1" y="2971800"/>
                        <a:ext cx="2697163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2" name="Object 8">
            <a:extLst>
              <a:ext uri="{FF2B5EF4-FFF2-40B4-BE49-F238E27FC236}">
                <a16:creationId xmlns:a16="http://schemas.microsoft.com/office/drawing/2014/main" id="{49B38025-648F-B580-B84B-1D7088C41C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1" y="3886200"/>
          <a:ext cx="53260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3009900" imgH="431800" progId="Equation.3">
                  <p:embed/>
                </p:oleObj>
              </mc:Choice>
              <mc:Fallback>
                <p:oleObj name="方程式" r:id="rId12" imgW="3009900" imgH="431800" progId="Equation.3">
                  <p:embed/>
                  <p:pic>
                    <p:nvPicPr>
                      <p:cNvPr id="139272" name="Object 8">
                        <a:extLst>
                          <a:ext uri="{FF2B5EF4-FFF2-40B4-BE49-F238E27FC236}">
                            <a16:creationId xmlns:a16="http://schemas.microsoft.com/office/drawing/2014/main" id="{49B38025-648F-B580-B84B-1D7088C41C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1" y="3886200"/>
                        <a:ext cx="5326063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3" name="Object 9">
            <a:extLst>
              <a:ext uri="{FF2B5EF4-FFF2-40B4-BE49-F238E27FC236}">
                <a16:creationId xmlns:a16="http://schemas.microsoft.com/office/drawing/2014/main" id="{69CDEB6B-AEFA-9458-F71E-0CEE78F705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1" y="4724400"/>
          <a:ext cx="72358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4089400" imgH="431800" progId="Equation.3">
                  <p:embed/>
                </p:oleObj>
              </mc:Choice>
              <mc:Fallback>
                <p:oleObj name="方程式" r:id="rId14" imgW="4089400" imgH="431800" progId="Equation.3">
                  <p:embed/>
                  <p:pic>
                    <p:nvPicPr>
                      <p:cNvPr id="139273" name="Object 9">
                        <a:extLst>
                          <a:ext uri="{FF2B5EF4-FFF2-40B4-BE49-F238E27FC236}">
                            <a16:creationId xmlns:a16="http://schemas.microsoft.com/office/drawing/2014/main" id="{69CDEB6B-AEFA-9458-F71E-0CEE78F705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4724400"/>
                        <a:ext cx="723582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B853BA37-7D1E-5E03-874F-DD7EF3E6E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/>
              <a:t>It can be assumed that </a:t>
            </a:r>
            <a:r>
              <a:rPr lang="en-US" altLang="zh-TW" sz="2000" i="1"/>
              <a:t>x</a:t>
            </a:r>
            <a:r>
              <a:rPr lang="en-US" altLang="zh-TW" sz="2000"/>
              <a:t> and </a:t>
            </a:r>
            <a:r>
              <a:rPr lang="en-US" altLang="zh-TW" sz="2000" i="1"/>
              <a:t>y</a:t>
            </a:r>
            <a:r>
              <a:rPr lang="en-US" altLang="zh-TW" sz="2000"/>
              <a:t> are Gaussian random variables with mean equal to zero due to the following reasons</a:t>
            </a:r>
          </a:p>
          <a:p>
            <a:pPr lvl="1" eaLnBrk="1" hangingPunct="1"/>
            <a:r>
              <a:rPr lang="en-US" altLang="zh-TW" sz="1800" i="1"/>
              <a:t>n</a:t>
            </a:r>
            <a:r>
              <a:rPr lang="en-US" altLang="zh-TW" sz="1800"/>
              <a:t> is usually very large.</a:t>
            </a:r>
          </a:p>
          <a:p>
            <a:pPr lvl="1" eaLnBrk="1" hangingPunct="1"/>
            <a:r>
              <a:rPr lang="en-US" altLang="zh-TW" sz="1800"/>
              <a:t>The individual amplitude       are random.</a:t>
            </a:r>
          </a:p>
          <a:p>
            <a:pPr lvl="1" eaLnBrk="1" hangingPunct="1"/>
            <a:r>
              <a:rPr lang="en-US" altLang="zh-TW" sz="1800"/>
              <a:t>The phases        have a uniform distribution.</a:t>
            </a:r>
          </a:p>
          <a:p>
            <a:pPr eaLnBrk="1" hangingPunct="1"/>
            <a:r>
              <a:rPr lang="en-US" altLang="zh-TW" sz="1800"/>
              <a:t>Because </a:t>
            </a:r>
            <a:r>
              <a:rPr lang="en-US" altLang="zh-TW" sz="1800" i="1"/>
              <a:t>x</a:t>
            </a:r>
            <a:r>
              <a:rPr lang="en-US" altLang="zh-TW" sz="1800"/>
              <a:t> and </a:t>
            </a:r>
            <a:r>
              <a:rPr lang="en-US" altLang="zh-TW" sz="1800" i="1"/>
              <a:t>y</a:t>
            </a:r>
            <a:r>
              <a:rPr lang="en-US" altLang="zh-TW" sz="1800"/>
              <a:t> are independent random variables, the joint distribution </a:t>
            </a:r>
            <a:r>
              <a:rPr lang="en-US" altLang="zh-TW" sz="1800" i="1"/>
              <a:t>p(x,y)</a:t>
            </a:r>
            <a:r>
              <a:rPr lang="en-US" altLang="zh-TW" sz="1800"/>
              <a:t> is</a:t>
            </a:r>
          </a:p>
          <a:p>
            <a:pPr eaLnBrk="1" hangingPunct="1"/>
            <a:endParaRPr lang="en-US" altLang="zh-TW" sz="1800"/>
          </a:p>
          <a:p>
            <a:pPr eaLnBrk="1" hangingPunct="1"/>
            <a:endParaRPr lang="en-US" altLang="zh-TW" sz="1800"/>
          </a:p>
          <a:p>
            <a:pPr eaLnBrk="1" hangingPunct="1"/>
            <a:r>
              <a:rPr lang="en-US" altLang="zh-TW" sz="1800"/>
              <a:t>The distribution                can be written as a function of  </a:t>
            </a:r>
            <a:endParaRPr lang="en-US" altLang="zh-TW" sz="2000"/>
          </a:p>
        </p:txBody>
      </p:sp>
      <p:graphicFrame>
        <p:nvGraphicFramePr>
          <p:cNvPr id="140291" name="Object 3">
            <a:extLst>
              <a:ext uri="{FF2B5EF4-FFF2-40B4-BE49-F238E27FC236}">
                <a16:creationId xmlns:a16="http://schemas.microsoft.com/office/drawing/2014/main" id="{44481623-7E13-95DA-CACB-AD45C15B3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1752600"/>
          <a:ext cx="2667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52334" imgH="228501" progId="Equation.3">
                  <p:embed/>
                </p:oleObj>
              </mc:Choice>
              <mc:Fallback>
                <p:oleObj name="方程式" r:id="rId2" imgW="152334" imgH="228501" progId="Equation.3">
                  <p:embed/>
                  <p:pic>
                    <p:nvPicPr>
                      <p:cNvPr id="140291" name="Object 3">
                        <a:extLst>
                          <a:ext uri="{FF2B5EF4-FFF2-40B4-BE49-F238E27FC236}">
                            <a16:creationId xmlns:a16="http://schemas.microsoft.com/office/drawing/2014/main" id="{44481623-7E13-95DA-CACB-AD45C15B37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752600"/>
                        <a:ext cx="26670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Object 4">
            <a:extLst>
              <a:ext uri="{FF2B5EF4-FFF2-40B4-BE49-F238E27FC236}">
                <a16:creationId xmlns:a16="http://schemas.microsoft.com/office/drawing/2014/main" id="{4EB73935-733F-A6E3-4C8D-6E046760BB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2133600"/>
          <a:ext cx="2667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52334" imgH="228501" progId="Equation.3">
                  <p:embed/>
                </p:oleObj>
              </mc:Choice>
              <mc:Fallback>
                <p:oleObj name="方程式" r:id="rId4" imgW="152334" imgH="228501" progId="Equation.3">
                  <p:embed/>
                  <p:pic>
                    <p:nvPicPr>
                      <p:cNvPr id="140292" name="Object 4">
                        <a:extLst>
                          <a:ext uri="{FF2B5EF4-FFF2-40B4-BE49-F238E27FC236}">
                            <a16:creationId xmlns:a16="http://schemas.microsoft.com/office/drawing/2014/main" id="{4EB73935-733F-A6E3-4C8D-6E046760BB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133600"/>
                        <a:ext cx="26670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3" name="Object 5">
            <a:extLst>
              <a:ext uri="{FF2B5EF4-FFF2-40B4-BE49-F238E27FC236}">
                <a16:creationId xmlns:a16="http://schemas.microsoft.com/office/drawing/2014/main" id="{415A76B0-B4A4-2842-061B-22D75C8922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2871788"/>
          <a:ext cx="4783138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705100" imgH="508000" progId="Equation.3">
                  <p:embed/>
                </p:oleObj>
              </mc:Choice>
              <mc:Fallback>
                <p:oleObj name="方程式" r:id="rId6" imgW="2705100" imgH="508000" progId="Equation.3">
                  <p:embed/>
                  <p:pic>
                    <p:nvPicPr>
                      <p:cNvPr id="140293" name="Object 5">
                        <a:extLst>
                          <a:ext uri="{FF2B5EF4-FFF2-40B4-BE49-F238E27FC236}">
                            <a16:creationId xmlns:a16="http://schemas.microsoft.com/office/drawing/2014/main" id="{415A76B0-B4A4-2842-061B-22D75C8922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871788"/>
                        <a:ext cx="4783138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4" name="Object 6">
            <a:extLst>
              <a:ext uri="{FF2B5EF4-FFF2-40B4-BE49-F238E27FC236}">
                <a16:creationId xmlns:a16="http://schemas.microsoft.com/office/drawing/2014/main" id="{E8C2889C-EA3D-077B-8331-C3E0D74D73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1" y="3733801"/>
          <a:ext cx="83026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469696" imgH="203112" progId="Equation.3">
                  <p:embed/>
                </p:oleObj>
              </mc:Choice>
              <mc:Fallback>
                <p:oleObj name="方程式" r:id="rId8" imgW="469696" imgH="203112" progId="Equation.3">
                  <p:embed/>
                  <p:pic>
                    <p:nvPicPr>
                      <p:cNvPr id="140294" name="Object 6">
                        <a:extLst>
                          <a:ext uri="{FF2B5EF4-FFF2-40B4-BE49-F238E27FC236}">
                            <a16:creationId xmlns:a16="http://schemas.microsoft.com/office/drawing/2014/main" id="{E8C2889C-EA3D-077B-8331-C3E0D74D73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1" y="3733801"/>
                        <a:ext cx="83026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5" name="Object 7">
            <a:extLst>
              <a:ext uri="{FF2B5EF4-FFF2-40B4-BE49-F238E27FC236}">
                <a16:creationId xmlns:a16="http://schemas.microsoft.com/office/drawing/2014/main" id="{430AEA8D-4C0D-1EB7-515F-D375DDEE3C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8600" y="3657601"/>
          <a:ext cx="8509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482391" imgH="203112" progId="Equation.3">
                  <p:embed/>
                </p:oleObj>
              </mc:Choice>
              <mc:Fallback>
                <p:oleObj name="方程式" r:id="rId10" imgW="482391" imgH="203112" progId="Equation.3">
                  <p:embed/>
                  <p:pic>
                    <p:nvPicPr>
                      <p:cNvPr id="140295" name="Object 7">
                        <a:extLst>
                          <a:ext uri="{FF2B5EF4-FFF2-40B4-BE49-F238E27FC236}">
                            <a16:creationId xmlns:a16="http://schemas.microsoft.com/office/drawing/2014/main" id="{430AEA8D-4C0D-1EB7-515F-D375DDEE3C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657601"/>
                        <a:ext cx="8509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6" name="Object 8">
            <a:extLst>
              <a:ext uri="{FF2B5EF4-FFF2-40B4-BE49-F238E27FC236}">
                <a16:creationId xmlns:a16="http://schemas.microsoft.com/office/drawing/2014/main" id="{DCD707E3-7CE2-EFDB-8BED-25C6C07B9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4191000"/>
          <a:ext cx="210978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1193800" imgH="254000" progId="Equation.3">
                  <p:embed/>
                </p:oleObj>
              </mc:Choice>
              <mc:Fallback>
                <p:oleObj name="方程式" r:id="rId12" imgW="1193800" imgH="254000" progId="Equation.3">
                  <p:embed/>
                  <p:pic>
                    <p:nvPicPr>
                      <p:cNvPr id="140296" name="Object 8">
                        <a:extLst>
                          <a:ext uri="{FF2B5EF4-FFF2-40B4-BE49-F238E27FC236}">
                            <a16:creationId xmlns:a16="http://schemas.microsoft.com/office/drawing/2014/main" id="{DCD707E3-7CE2-EFDB-8BED-25C6C07B9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191000"/>
                        <a:ext cx="2109788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7" name="Object 9">
            <a:extLst>
              <a:ext uri="{FF2B5EF4-FFF2-40B4-BE49-F238E27FC236}">
                <a16:creationId xmlns:a16="http://schemas.microsoft.com/office/drawing/2014/main" id="{F6345C84-F079-4E91-9CF1-2C900F8665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1" y="4724401"/>
          <a:ext cx="4691063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2654300" imgH="457200" progId="Equation.3">
                  <p:embed/>
                </p:oleObj>
              </mc:Choice>
              <mc:Fallback>
                <p:oleObj name="方程式" r:id="rId14" imgW="2654300" imgH="457200" progId="Equation.3">
                  <p:embed/>
                  <p:pic>
                    <p:nvPicPr>
                      <p:cNvPr id="140297" name="Object 9">
                        <a:extLst>
                          <a:ext uri="{FF2B5EF4-FFF2-40B4-BE49-F238E27FC236}">
                            <a16:creationId xmlns:a16="http://schemas.microsoft.com/office/drawing/2014/main" id="{F6345C84-F079-4E91-9CF1-2C900F8665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1" y="4724401"/>
                        <a:ext cx="4691063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026">
            <a:extLst>
              <a:ext uri="{FF2B5EF4-FFF2-40B4-BE49-F238E27FC236}">
                <a16:creationId xmlns:a16="http://schemas.microsoft.com/office/drawing/2014/main" id="{236DC3BB-6EE7-A444-9BAD-9657AD48B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/>
              <a:t>We have</a:t>
            </a:r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r>
              <a:rPr lang="en-US" altLang="zh-TW" sz="2000"/>
              <a:t>The Rayleigh distribution has a pdf given by </a:t>
            </a:r>
          </a:p>
        </p:txBody>
      </p:sp>
      <p:graphicFrame>
        <p:nvGraphicFramePr>
          <p:cNvPr id="141315" name="Object 1027">
            <a:extLst>
              <a:ext uri="{FF2B5EF4-FFF2-40B4-BE49-F238E27FC236}">
                <a16:creationId xmlns:a16="http://schemas.microsoft.com/office/drawing/2014/main" id="{DB527B5E-F216-FA13-FBD9-A891877262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5089" y="890588"/>
          <a:ext cx="307498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39900" imgH="508000" progId="Equation.3">
                  <p:embed/>
                </p:oleObj>
              </mc:Choice>
              <mc:Fallback>
                <p:oleObj name="方程式" r:id="rId2" imgW="1739900" imgH="508000" progId="Equation.3">
                  <p:embed/>
                  <p:pic>
                    <p:nvPicPr>
                      <p:cNvPr id="141315" name="Object 1027">
                        <a:extLst>
                          <a:ext uri="{FF2B5EF4-FFF2-40B4-BE49-F238E27FC236}">
                            <a16:creationId xmlns:a16="http://schemas.microsoft.com/office/drawing/2014/main" id="{DB527B5E-F216-FA13-FBD9-A891877262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089" y="890588"/>
                        <a:ext cx="307498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6" name="Object 1028">
            <a:extLst>
              <a:ext uri="{FF2B5EF4-FFF2-40B4-BE49-F238E27FC236}">
                <a16:creationId xmlns:a16="http://schemas.microsoft.com/office/drawing/2014/main" id="{259AF50E-10B2-E038-BD76-622776AF79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3088" y="2263775"/>
          <a:ext cx="5656262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200400" imgH="711200" progId="Equation.3">
                  <p:embed/>
                </p:oleObj>
              </mc:Choice>
              <mc:Fallback>
                <p:oleObj name="方程式" r:id="rId4" imgW="3200400" imgH="711200" progId="Equation.3">
                  <p:embed/>
                  <p:pic>
                    <p:nvPicPr>
                      <p:cNvPr id="141316" name="Object 1028">
                        <a:extLst>
                          <a:ext uri="{FF2B5EF4-FFF2-40B4-BE49-F238E27FC236}">
                            <a16:creationId xmlns:a16="http://schemas.microsoft.com/office/drawing/2014/main" id="{259AF50E-10B2-E038-BD76-622776AF79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088" y="2263775"/>
                        <a:ext cx="5656262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73B142C0-95B1-5401-83E1-5C204E487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838200"/>
            <a:ext cx="7772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/>
              <a:t>pdf of Rayleigh distribution</a:t>
            </a:r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>
              <a:buFontTx/>
              <a:buNone/>
            </a:pPr>
            <a:r>
              <a:rPr lang="en-US" altLang="zh-TW" sz="2000"/>
              <a:t>     </a:t>
            </a:r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</p:txBody>
      </p:sp>
      <p:graphicFrame>
        <p:nvGraphicFramePr>
          <p:cNvPr id="142339" name="Object 3">
            <a:extLst>
              <a:ext uri="{FF2B5EF4-FFF2-40B4-BE49-F238E27FC236}">
                <a16:creationId xmlns:a16="http://schemas.microsoft.com/office/drawing/2014/main" id="{4DC884C5-3D63-44A5-779B-B977437046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1" y="1219201"/>
          <a:ext cx="393382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222500" imgH="685800" progId="Equation.3">
                  <p:embed/>
                </p:oleObj>
              </mc:Choice>
              <mc:Fallback>
                <p:oleObj name="方程式" r:id="rId2" imgW="2222500" imgH="685800" progId="Equation.3">
                  <p:embed/>
                  <p:pic>
                    <p:nvPicPr>
                      <p:cNvPr id="142339" name="Object 3">
                        <a:extLst>
                          <a:ext uri="{FF2B5EF4-FFF2-40B4-BE49-F238E27FC236}">
                            <a16:creationId xmlns:a16="http://schemas.microsoft.com/office/drawing/2014/main" id="{4DC884C5-3D63-44A5-779B-B977437046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1" y="1219201"/>
                        <a:ext cx="3933825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4">
            <a:extLst>
              <a:ext uri="{FF2B5EF4-FFF2-40B4-BE49-F238E27FC236}">
                <a16:creationId xmlns:a16="http://schemas.microsoft.com/office/drawing/2014/main" id="{8B379236-145E-A722-5FBB-2E420B02E1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2590801"/>
          <a:ext cx="64516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644900" imgH="203200" progId="Equation.3">
                  <p:embed/>
                </p:oleObj>
              </mc:Choice>
              <mc:Fallback>
                <p:oleObj name="方程式" r:id="rId4" imgW="3644900" imgH="203200" progId="Equation.3">
                  <p:embed/>
                  <p:pic>
                    <p:nvPicPr>
                      <p:cNvPr id="142340" name="Object 4">
                        <a:extLst>
                          <a:ext uri="{FF2B5EF4-FFF2-40B4-BE49-F238E27FC236}">
                            <a16:creationId xmlns:a16="http://schemas.microsoft.com/office/drawing/2014/main" id="{8B379236-145E-A722-5FBB-2E420B02E1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90801"/>
                        <a:ext cx="64516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1" name="Object 5">
            <a:extLst>
              <a:ext uri="{FF2B5EF4-FFF2-40B4-BE49-F238E27FC236}">
                <a16:creationId xmlns:a16="http://schemas.microsoft.com/office/drawing/2014/main" id="{03A689B1-B554-D4F0-3674-4B59E8C26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048000"/>
          <a:ext cx="77343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4368800" imgH="228600" progId="Equation.3">
                  <p:embed/>
                </p:oleObj>
              </mc:Choice>
              <mc:Fallback>
                <p:oleObj name="方程式" r:id="rId6" imgW="4368800" imgH="228600" progId="Equation.3">
                  <p:embed/>
                  <p:pic>
                    <p:nvPicPr>
                      <p:cNvPr id="142341" name="Object 5">
                        <a:extLst>
                          <a:ext uri="{FF2B5EF4-FFF2-40B4-BE49-F238E27FC236}">
                            <a16:creationId xmlns:a16="http://schemas.microsoft.com/office/drawing/2014/main" id="{03A689B1-B554-D4F0-3674-4B59E8C267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048000"/>
                        <a:ext cx="773430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1026" descr="4_16">
            <a:extLst>
              <a:ext uri="{FF2B5EF4-FFF2-40B4-BE49-F238E27FC236}">
                <a16:creationId xmlns:a16="http://schemas.microsoft.com/office/drawing/2014/main" id="{4142393A-3FB8-B20B-2FD6-77D27973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898525"/>
            <a:ext cx="66294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EB432C63-5124-7AE2-2AA2-67B77C444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838200"/>
            <a:ext cx="7772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/>
              <a:t>Cumulative distribution function (CDF)</a:t>
            </a:r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r>
              <a:rPr lang="en-US" altLang="zh-TW" sz="2000"/>
              <a:t>The mean value of the Rayleigh distribution is given by</a:t>
            </a:r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r>
              <a:rPr lang="en-US" altLang="zh-TW" sz="2000"/>
              <a:t>The variance of the Rayleigh distribution is given by</a:t>
            </a:r>
          </a:p>
          <a:p>
            <a:pPr eaLnBrk="1" hangingPunct="1"/>
            <a:endParaRPr lang="en-US" altLang="zh-TW" sz="2000"/>
          </a:p>
        </p:txBody>
      </p:sp>
      <p:graphicFrame>
        <p:nvGraphicFramePr>
          <p:cNvPr id="144387" name="Object 3">
            <a:extLst>
              <a:ext uri="{FF2B5EF4-FFF2-40B4-BE49-F238E27FC236}">
                <a16:creationId xmlns:a16="http://schemas.microsoft.com/office/drawing/2014/main" id="{CB5946C4-1B29-7ED3-5BFC-EB19952488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0875" y="1401764"/>
          <a:ext cx="5170488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921000" imgH="482600" progId="Equation.3">
                  <p:embed/>
                </p:oleObj>
              </mc:Choice>
              <mc:Fallback>
                <p:oleObj name="方程式" r:id="rId2" imgW="2921000" imgH="482600" progId="Equation.3">
                  <p:embed/>
                  <p:pic>
                    <p:nvPicPr>
                      <p:cNvPr id="144387" name="Object 3">
                        <a:extLst>
                          <a:ext uri="{FF2B5EF4-FFF2-40B4-BE49-F238E27FC236}">
                            <a16:creationId xmlns:a16="http://schemas.microsoft.com/office/drawing/2014/main" id="{CB5946C4-1B29-7ED3-5BFC-EB1995248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1401764"/>
                        <a:ext cx="5170488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8" name="Object 4">
            <a:extLst>
              <a:ext uri="{FF2B5EF4-FFF2-40B4-BE49-F238E27FC236}">
                <a16:creationId xmlns:a16="http://schemas.microsoft.com/office/drawing/2014/main" id="{279CC02A-1F6B-7116-524C-4E6672535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4900" y="2700339"/>
          <a:ext cx="4586288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590800" imgH="444500" progId="Equation.3">
                  <p:embed/>
                </p:oleObj>
              </mc:Choice>
              <mc:Fallback>
                <p:oleObj name="方程式" r:id="rId4" imgW="2590800" imgH="444500" progId="Equation.3">
                  <p:embed/>
                  <p:pic>
                    <p:nvPicPr>
                      <p:cNvPr id="144388" name="Object 4">
                        <a:extLst>
                          <a:ext uri="{FF2B5EF4-FFF2-40B4-BE49-F238E27FC236}">
                            <a16:creationId xmlns:a16="http://schemas.microsoft.com/office/drawing/2014/main" id="{279CC02A-1F6B-7116-524C-4E66725350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2700339"/>
                        <a:ext cx="4586288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9" name="Object 5">
            <a:extLst>
              <a:ext uri="{FF2B5EF4-FFF2-40B4-BE49-F238E27FC236}">
                <a16:creationId xmlns:a16="http://schemas.microsoft.com/office/drawing/2014/main" id="{10F7931B-05D1-5E64-ED74-45778DAF85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3810000"/>
          <a:ext cx="4338638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451100" imgH="863600" progId="Equation.3">
                  <p:embed/>
                </p:oleObj>
              </mc:Choice>
              <mc:Fallback>
                <p:oleObj name="方程式" r:id="rId6" imgW="2451100" imgH="863600" progId="Equation.3">
                  <p:embed/>
                  <p:pic>
                    <p:nvPicPr>
                      <p:cNvPr id="144389" name="Object 5">
                        <a:extLst>
                          <a:ext uri="{FF2B5EF4-FFF2-40B4-BE49-F238E27FC236}">
                            <a16:creationId xmlns:a16="http://schemas.microsoft.com/office/drawing/2014/main" id="{10F7931B-05D1-5E64-ED74-45778DAF85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10000"/>
                        <a:ext cx="4338638" cy="153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804F1E36-A1F8-0765-60B8-27AA606D0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838200"/>
            <a:ext cx="7772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endParaRPr lang="en-US" altLang="en-US" sz="2000"/>
          </a:p>
        </p:txBody>
      </p:sp>
      <p:pic>
        <p:nvPicPr>
          <p:cNvPr id="145411" name="Picture 3" descr="4_17">
            <a:extLst>
              <a:ext uri="{FF2B5EF4-FFF2-40B4-BE49-F238E27FC236}">
                <a16:creationId xmlns:a16="http://schemas.microsoft.com/office/drawing/2014/main" id="{67A3883F-454C-6F82-0262-CA42FF063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8"/>
          <a:stretch/>
        </p:blipFill>
        <p:spPr bwMode="auto">
          <a:xfrm rot="-60000">
            <a:off x="2819400" y="742950"/>
            <a:ext cx="6116638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876300"/>
            <a:ext cx="9715500" cy="5953924"/>
          </a:xfrm>
        </p:spPr>
        <p:txBody>
          <a:bodyPr/>
          <a:lstStyle/>
          <a:p>
            <a:r>
              <a:rPr lang="en-US" altLang="zh-TW" sz="3600" i="1" dirty="0"/>
              <a:t>Fading </a:t>
            </a:r>
            <a:r>
              <a:rPr lang="en-US" altLang="zh-TW" sz="3600" dirty="0"/>
              <a:t>signals occur due to reflections from ground &amp; surrounding buildings (clutter) as well as scattered signals from trees, people, towers, etc. </a:t>
            </a:r>
          </a:p>
          <a:p>
            <a:pPr lvl="1"/>
            <a:r>
              <a:rPr lang="en-US" altLang="zh-TW" sz="2800" dirty="0"/>
              <a:t>often an LOS path is not available so the </a:t>
            </a:r>
            <a:r>
              <a:rPr lang="en-US" altLang="zh-TW" sz="2800" b="1" u="sng" dirty="0"/>
              <a:t>first </a:t>
            </a:r>
            <a:r>
              <a:rPr lang="en-US" altLang="zh-TW" sz="2800" dirty="0"/>
              <a:t>multipath signal arrival is probably the desired signal (the one which traveled the shortest distance) </a:t>
            </a:r>
          </a:p>
          <a:p>
            <a:pPr lvl="1"/>
            <a:r>
              <a:rPr lang="en-US" altLang="zh-TW" sz="2800" dirty="0"/>
              <a:t>allows service even when Rx is severely obstructed by surrounding clutter 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1665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3">
            <a:extLst>
              <a:ext uri="{FF2B5EF4-FFF2-40B4-BE49-F238E27FC236}">
                <a16:creationId xmlns:a16="http://schemas.microsoft.com/office/drawing/2014/main" id="{624C6372-F30A-C528-1677-32F1988C8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838200"/>
            <a:ext cx="7772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33339B"/>
                </a:solidFill>
              </a:rPr>
              <a:t>Ricean Fading Distribution: </a:t>
            </a:r>
            <a:r>
              <a:rPr lang="en-US" altLang="zh-TW" sz="2000">
                <a:solidFill>
                  <a:srgbClr val="000000"/>
                </a:solidFill>
              </a:rPr>
              <a:t>When there is a dominant stationary (non-fading) signal component present, such as a line-of-sight propagation path, the small-scale fading envelope distribution is Ricean.</a:t>
            </a:r>
          </a:p>
          <a:p>
            <a:pPr eaLnBrk="1" hangingPunct="1"/>
            <a:endParaRPr lang="en-US" altLang="zh-TW" sz="2000">
              <a:solidFill>
                <a:srgbClr val="000000"/>
              </a:solidFill>
            </a:endParaRPr>
          </a:p>
        </p:txBody>
      </p:sp>
      <p:graphicFrame>
        <p:nvGraphicFramePr>
          <p:cNvPr id="146435" name="Object 4">
            <a:extLst>
              <a:ext uri="{FF2B5EF4-FFF2-40B4-BE49-F238E27FC236}">
                <a16:creationId xmlns:a16="http://schemas.microsoft.com/office/drawing/2014/main" id="{84A995DF-CA74-BDEB-A4E8-51F2494EE0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2438400"/>
          <a:ext cx="4203700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374900" imgH="1155700" progId="Equation.3">
                  <p:embed/>
                </p:oleObj>
              </mc:Choice>
              <mc:Fallback>
                <p:oleObj name="方程式" r:id="rId2" imgW="2374900" imgH="1155700" progId="Equation.3">
                  <p:embed/>
                  <p:pic>
                    <p:nvPicPr>
                      <p:cNvPr id="146435" name="Object 4">
                        <a:extLst>
                          <a:ext uri="{FF2B5EF4-FFF2-40B4-BE49-F238E27FC236}">
                            <a16:creationId xmlns:a16="http://schemas.microsoft.com/office/drawing/2014/main" id="{84A995DF-CA74-BDEB-A4E8-51F2494EE0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438400"/>
                        <a:ext cx="4203700" cy="206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6" name="Text Box 5">
            <a:extLst>
              <a:ext uri="{FF2B5EF4-FFF2-40B4-BE49-F238E27FC236}">
                <a16:creationId xmlns:a16="http://schemas.microsoft.com/office/drawing/2014/main" id="{9F698BCD-DFAB-01C0-04CD-59728C2F8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905001"/>
            <a:ext cx="1676400" cy="366713"/>
          </a:xfrm>
          <a:prstGeom prst="rect">
            <a:avLst/>
          </a:prstGeom>
          <a:solidFill>
            <a:srgbClr val="00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/>
              <a:t>Scattered waves</a:t>
            </a:r>
          </a:p>
        </p:txBody>
      </p:sp>
      <p:sp>
        <p:nvSpPr>
          <p:cNvPr id="146437" name="Text Box 6">
            <a:extLst>
              <a:ext uri="{FF2B5EF4-FFF2-40B4-BE49-F238E27FC236}">
                <a16:creationId xmlns:a16="http://schemas.microsoft.com/office/drawing/2014/main" id="{E8908C2E-203A-59B5-E9BB-A4DD176CA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905001"/>
            <a:ext cx="1447800" cy="366713"/>
          </a:xfrm>
          <a:prstGeom prst="rect">
            <a:avLst/>
          </a:prstGeom>
          <a:solidFill>
            <a:srgbClr val="00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/>
              <a:t>Direct wave</a:t>
            </a:r>
          </a:p>
        </p:txBody>
      </p:sp>
      <p:sp>
        <p:nvSpPr>
          <p:cNvPr id="146438" name="Rectangle 8">
            <a:extLst>
              <a:ext uri="{FF2B5EF4-FFF2-40B4-BE49-F238E27FC236}">
                <a16:creationId xmlns:a16="http://schemas.microsoft.com/office/drawing/2014/main" id="{E3F1190C-FC3A-02C1-6133-440ADA42A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362200"/>
            <a:ext cx="1828800" cy="457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2400"/>
          </a:p>
        </p:txBody>
      </p:sp>
      <p:sp>
        <p:nvSpPr>
          <p:cNvPr id="146439" name="Rectangle 9">
            <a:extLst>
              <a:ext uri="{FF2B5EF4-FFF2-40B4-BE49-F238E27FC236}">
                <a16:creationId xmlns:a16="http://schemas.microsoft.com/office/drawing/2014/main" id="{4C437171-28BA-FAE2-F25A-F8ED9973C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362200"/>
            <a:ext cx="1371600" cy="457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2400"/>
          </a:p>
        </p:txBody>
      </p:sp>
      <p:sp>
        <p:nvSpPr>
          <p:cNvPr id="146440" name="Line 10">
            <a:extLst>
              <a:ext uri="{FF2B5EF4-FFF2-40B4-BE49-F238E27FC236}">
                <a16:creationId xmlns:a16="http://schemas.microsoft.com/office/drawing/2014/main" id="{16F5CE8F-1D3B-7FAA-6522-5E62AC36EA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10200" y="2209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6441" name="Line 12">
            <a:extLst>
              <a:ext uri="{FF2B5EF4-FFF2-40B4-BE49-F238E27FC236}">
                <a16:creationId xmlns:a16="http://schemas.microsoft.com/office/drawing/2014/main" id="{D2770D9F-A129-F126-E98A-95F1C25B3D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9000" y="22098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F84AFE-7840-6054-485A-FA9F16ACBA4F}"/>
                  </a:ext>
                </a:extLst>
              </p14:cNvPr>
              <p14:cNvContentPartPr/>
              <p14:nvPr/>
            </p14:nvContentPartPr>
            <p14:xfrm>
              <a:off x="3729960" y="2349360"/>
              <a:ext cx="4700160" cy="2338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F84AFE-7840-6054-485A-FA9F16ACBA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0600" y="2340000"/>
                <a:ext cx="4718880" cy="235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496E55A3-EAE2-66EE-9D32-0C554782B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838200"/>
            <a:ext cx="7772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/>
              <a:t>By following similar steps described in Rayleigh distribution, we obtain</a:t>
            </a:r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/>
            <a:endParaRPr lang="en-US" altLang="zh-TW" sz="2000"/>
          </a:p>
          <a:p>
            <a:pPr eaLnBrk="1" hangingPunct="1">
              <a:buFontTx/>
              <a:buNone/>
            </a:pPr>
            <a:r>
              <a:rPr lang="en-US" altLang="zh-TW" sz="2000"/>
              <a:t>       where</a:t>
            </a:r>
          </a:p>
          <a:p>
            <a:pPr eaLnBrk="1" hangingPunct="1">
              <a:buFontTx/>
              <a:buNone/>
            </a:pPr>
            <a:endParaRPr lang="en-US" altLang="zh-TW" sz="2000"/>
          </a:p>
          <a:p>
            <a:pPr eaLnBrk="1" hangingPunct="1">
              <a:buFontTx/>
              <a:buNone/>
            </a:pPr>
            <a:endParaRPr lang="en-US" altLang="zh-TW" sz="2000"/>
          </a:p>
          <a:p>
            <a:pPr eaLnBrk="1" hangingPunct="1">
              <a:buFontTx/>
              <a:buNone/>
            </a:pPr>
            <a:r>
              <a:rPr lang="en-US" altLang="zh-TW" sz="2000"/>
              <a:t>      is the modified Bessel function of the first kind and zero-order.</a:t>
            </a:r>
          </a:p>
          <a:p>
            <a:pPr eaLnBrk="1" hangingPunct="1"/>
            <a:r>
              <a:rPr lang="en-US" altLang="zh-TW" sz="2000"/>
              <a:t>The Ricean distribution is often described in terms of a parameter </a:t>
            </a:r>
            <a:r>
              <a:rPr lang="en-US" altLang="zh-TW" sz="2000" i="1"/>
              <a:t>K</a:t>
            </a:r>
            <a:r>
              <a:rPr lang="en-US" altLang="zh-TW" sz="2000"/>
              <a:t> which is defined as the ratio between the deterministic signal power and the variance of the multipath. It is given by                           or in terms of dB</a:t>
            </a:r>
          </a:p>
        </p:txBody>
      </p:sp>
      <p:graphicFrame>
        <p:nvGraphicFramePr>
          <p:cNvPr id="147459" name="Object 3">
            <a:extLst>
              <a:ext uri="{FF2B5EF4-FFF2-40B4-BE49-F238E27FC236}">
                <a16:creationId xmlns:a16="http://schemas.microsoft.com/office/drawing/2014/main" id="{09359C53-B29F-80DC-5F48-99AF88A20F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1" y="1524000"/>
          <a:ext cx="530542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997200" imgH="685800" progId="Equation.3">
                  <p:embed/>
                </p:oleObj>
              </mc:Choice>
              <mc:Fallback>
                <p:oleObj name="方程式" r:id="rId2" imgW="2997200" imgH="685800" progId="Equation.3">
                  <p:embed/>
                  <p:pic>
                    <p:nvPicPr>
                      <p:cNvPr id="147459" name="Object 3">
                        <a:extLst>
                          <a:ext uri="{FF2B5EF4-FFF2-40B4-BE49-F238E27FC236}">
                            <a16:creationId xmlns:a16="http://schemas.microsoft.com/office/drawing/2014/main" id="{09359C53-B29F-80DC-5F48-99AF88A20F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1" y="1524000"/>
                        <a:ext cx="5305425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0" name="Object 4">
            <a:extLst>
              <a:ext uri="{FF2B5EF4-FFF2-40B4-BE49-F238E27FC236}">
                <a16:creationId xmlns:a16="http://schemas.microsoft.com/office/drawing/2014/main" id="{1BDF06B8-336A-DD36-B1BE-355F40DC1B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3276600"/>
          <a:ext cx="379888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146300" imgH="431800" progId="Equation.3">
                  <p:embed/>
                </p:oleObj>
              </mc:Choice>
              <mc:Fallback>
                <p:oleObj name="方程式" r:id="rId4" imgW="2146300" imgH="431800" progId="Equation.3">
                  <p:embed/>
                  <p:pic>
                    <p:nvPicPr>
                      <p:cNvPr id="147460" name="Object 4">
                        <a:extLst>
                          <a:ext uri="{FF2B5EF4-FFF2-40B4-BE49-F238E27FC236}">
                            <a16:creationId xmlns:a16="http://schemas.microsoft.com/office/drawing/2014/main" id="{1BDF06B8-336A-DD36-B1BE-355F40DC1B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276600"/>
                        <a:ext cx="3798888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1" name="Object 5">
            <a:extLst>
              <a:ext uri="{FF2B5EF4-FFF2-40B4-BE49-F238E27FC236}">
                <a16:creationId xmlns:a16="http://schemas.microsoft.com/office/drawing/2014/main" id="{AB064006-BAF3-0E3D-A456-32B777525A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0" y="5029201"/>
          <a:ext cx="16192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914400" imgH="228600" progId="Equation.3">
                  <p:embed/>
                </p:oleObj>
              </mc:Choice>
              <mc:Fallback>
                <p:oleObj name="方程式" r:id="rId6" imgW="914400" imgH="228600" progId="Equation.3">
                  <p:embed/>
                  <p:pic>
                    <p:nvPicPr>
                      <p:cNvPr id="147461" name="Object 5">
                        <a:extLst>
                          <a:ext uri="{FF2B5EF4-FFF2-40B4-BE49-F238E27FC236}">
                            <a16:creationId xmlns:a16="http://schemas.microsoft.com/office/drawing/2014/main" id="{AB064006-BAF3-0E3D-A456-32B777525A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029201"/>
                        <a:ext cx="16192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2" name="Object 6">
            <a:extLst>
              <a:ext uri="{FF2B5EF4-FFF2-40B4-BE49-F238E27FC236}">
                <a16:creationId xmlns:a16="http://schemas.microsoft.com/office/drawing/2014/main" id="{5E6A45AC-0312-D5A9-6901-9F1217A1A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5562600"/>
          <a:ext cx="3036888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714500" imgH="419100" progId="Equation.3">
                  <p:embed/>
                </p:oleObj>
              </mc:Choice>
              <mc:Fallback>
                <p:oleObj name="方程式" r:id="rId8" imgW="1714500" imgH="419100" progId="Equation.3">
                  <p:embed/>
                  <p:pic>
                    <p:nvPicPr>
                      <p:cNvPr id="147462" name="Object 6">
                        <a:extLst>
                          <a:ext uri="{FF2B5EF4-FFF2-40B4-BE49-F238E27FC236}">
                            <a16:creationId xmlns:a16="http://schemas.microsoft.com/office/drawing/2014/main" id="{5E6A45AC-0312-D5A9-6901-9F1217A1A0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562600"/>
                        <a:ext cx="3036888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172734-26C5-F19D-09C5-4124176C87D7}"/>
                  </a:ext>
                </a:extLst>
              </p14:cNvPr>
              <p14:cNvContentPartPr/>
              <p14:nvPr/>
            </p14:nvContentPartPr>
            <p14:xfrm>
              <a:off x="2813400" y="1432800"/>
              <a:ext cx="6459840" cy="540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172734-26C5-F19D-09C5-4124176C87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4040" y="1423440"/>
                <a:ext cx="6478560" cy="542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C1AE9462-2D64-AC30-1F90-4162CBE6E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838200"/>
            <a:ext cx="7772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/>
              <a:t>The parameter K is known as the Ricean factor and completely specifies the Ricean distribution.</a:t>
            </a:r>
          </a:p>
          <a:p>
            <a:pPr eaLnBrk="1" hangingPunct="1"/>
            <a:r>
              <a:rPr lang="en-US" altLang="zh-TW" sz="2000"/>
              <a:t>As              , we have                  dB. The dominant path decrease in amplitude, the Ricean distribution degenerates to a Rayleigh distribution.</a:t>
            </a:r>
            <a:endParaRPr lang="en-US" altLang="zh-TW" sz="4800"/>
          </a:p>
        </p:txBody>
      </p:sp>
      <p:graphicFrame>
        <p:nvGraphicFramePr>
          <p:cNvPr id="148483" name="Object 3">
            <a:extLst>
              <a:ext uri="{FF2B5EF4-FFF2-40B4-BE49-F238E27FC236}">
                <a16:creationId xmlns:a16="http://schemas.microsoft.com/office/drawing/2014/main" id="{C589BD0A-6E61-5D95-7CE8-3E48AC34D8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524001"/>
          <a:ext cx="7620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431425" imgH="177646" progId="Equation.3">
                  <p:embed/>
                </p:oleObj>
              </mc:Choice>
              <mc:Fallback>
                <p:oleObj name="方程式" r:id="rId2" imgW="431425" imgH="177646" progId="Equation.3">
                  <p:embed/>
                  <p:pic>
                    <p:nvPicPr>
                      <p:cNvPr id="148483" name="Object 3">
                        <a:extLst>
                          <a:ext uri="{FF2B5EF4-FFF2-40B4-BE49-F238E27FC236}">
                            <a16:creationId xmlns:a16="http://schemas.microsoft.com/office/drawing/2014/main" id="{C589BD0A-6E61-5D95-7CE8-3E48AC34D8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524001"/>
                        <a:ext cx="7620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4" name="Object 4">
            <a:extLst>
              <a:ext uri="{FF2B5EF4-FFF2-40B4-BE49-F238E27FC236}">
                <a16:creationId xmlns:a16="http://schemas.microsoft.com/office/drawing/2014/main" id="{A892563E-02FC-E4FC-FCBA-1519009438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8064" y="1611314"/>
          <a:ext cx="103187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583693" imgH="164957" progId="Equation.3">
                  <p:embed/>
                </p:oleObj>
              </mc:Choice>
              <mc:Fallback>
                <p:oleObj name="方程式" r:id="rId4" imgW="583693" imgH="164957" progId="Equation.3">
                  <p:embed/>
                  <p:pic>
                    <p:nvPicPr>
                      <p:cNvPr id="148484" name="Object 4">
                        <a:extLst>
                          <a:ext uri="{FF2B5EF4-FFF2-40B4-BE49-F238E27FC236}">
                            <a16:creationId xmlns:a16="http://schemas.microsoft.com/office/drawing/2014/main" id="{A892563E-02FC-E4FC-FCBA-1519009438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4" y="1611314"/>
                        <a:ext cx="1031875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8485" name="Picture 5" descr="4_18">
            <a:extLst>
              <a:ext uri="{FF2B5EF4-FFF2-40B4-BE49-F238E27FC236}">
                <a16:creationId xmlns:a16="http://schemas.microsoft.com/office/drawing/2014/main" id="{F492D750-14D7-B76A-C2F9-FAADACDB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590801"/>
            <a:ext cx="57277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476DC-A393-090E-4433-69EE7FCB1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13" t="20277" r="16015" b="32865"/>
          <a:stretch/>
        </p:blipFill>
        <p:spPr>
          <a:xfrm>
            <a:off x="314324" y="729670"/>
            <a:ext cx="7422389" cy="40195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4A87CB-EC64-06BE-6BFF-EA290AF73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68" t="65637" r="33563" b="12758"/>
          <a:stretch/>
        </p:blipFill>
        <p:spPr>
          <a:xfrm>
            <a:off x="7736713" y="1419225"/>
            <a:ext cx="4686209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80CA6-E721-BC10-3C6C-D2A564B9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22084" r="17344" b="15834"/>
          <a:stretch/>
        </p:blipFill>
        <p:spPr>
          <a:xfrm>
            <a:off x="2576512" y="959065"/>
            <a:ext cx="7038975" cy="51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6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141B1-0818-806F-A15D-B768ED05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13" t="25278" r="16094" b="16111"/>
          <a:stretch/>
        </p:blipFill>
        <p:spPr>
          <a:xfrm>
            <a:off x="2543175" y="796945"/>
            <a:ext cx="8077200" cy="54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5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38F7B-C81D-3A5D-9ABA-E935CF81F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5" t="29861" r="15625" b="25278"/>
          <a:stretch/>
        </p:blipFill>
        <p:spPr>
          <a:xfrm>
            <a:off x="1790700" y="761485"/>
            <a:ext cx="8496299" cy="436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87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91C32-B22A-707F-6663-FD16357E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7" t="24167" r="18438" b="16250"/>
          <a:stretch/>
        </p:blipFill>
        <p:spPr>
          <a:xfrm>
            <a:off x="2305051" y="867811"/>
            <a:ext cx="7858124" cy="57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43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26EB1-F5D7-A221-9A44-AE94D5892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81" t="41875" r="22031" b="28611"/>
          <a:stretch/>
        </p:blipFill>
        <p:spPr>
          <a:xfrm>
            <a:off x="1122007" y="1471612"/>
            <a:ext cx="994798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42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93B86B-3605-A073-A600-6F0436358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808083"/>
            <a:ext cx="10648949" cy="1354217"/>
          </a:xfrm>
        </p:spPr>
        <p:txBody>
          <a:bodyPr/>
          <a:lstStyle/>
          <a:p>
            <a:pPr algn="ctr"/>
            <a:r>
              <a:rPr lang="en-US" sz="4400" dirty="0"/>
              <a:t>Parameters of a Rayleigh Fading Channel</a:t>
            </a:r>
            <a:endParaRPr lang="en-IN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637F4-D80E-C570-013B-D02FB3A4A9DD}"/>
              </a:ext>
            </a:extLst>
          </p:cNvPr>
          <p:cNvSpPr txBox="1"/>
          <p:nvPr/>
        </p:nvSpPr>
        <p:spPr>
          <a:xfrm>
            <a:off x="2381250" y="3695700"/>
            <a:ext cx="7058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Level Crossing Rate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Fade Rate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Average Fade Duration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9434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085850"/>
            <a:ext cx="11677650" cy="4247317"/>
          </a:xfrm>
        </p:spPr>
        <p:txBody>
          <a:bodyPr/>
          <a:lstStyle/>
          <a:p>
            <a:pPr algn="just"/>
            <a:r>
              <a:rPr lang="en-US" altLang="zh-TW" sz="3600" dirty="0"/>
              <a:t>Even stationary</a:t>
            </a:r>
            <a:r>
              <a:rPr lang="en-US" altLang="zh-TW" sz="3600" i="1" dirty="0"/>
              <a:t> </a:t>
            </a:r>
            <a:r>
              <a:rPr lang="en-US" altLang="zh-TW" sz="3600" dirty="0"/>
              <a:t>Tx/Rx wireless links can experience fading due to the motion of objects (cars, people, trees, etc.) in surrounding environment off of which come the reflections </a:t>
            </a:r>
          </a:p>
          <a:p>
            <a:pPr algn="just"/>
            <a:r>
              <a:rPr lang="en-US" altLang="zh-TW" sz="3600" dirty="0"/>
              <a:t>Multipath signals have randomly distributed amplitudes, phases, &amp; direction of arrival </a:t>
            </a:r>
          </a:p>
          <a:p>
            <a:pPr lvl="1"/>
            <a:r>
              <a:rPr lang="en-US" altLang="zh-TW" sz="3200" dirty="0"/>
              <a:t>vector summation of (</a:t>
            </a:r>
            <a:r>
              <a:rPr lang="en-US" altLang="zh-TW" sz="3200" i="1" dirty="0"/>
              <a:t>A </a:t>
            </a:r>
            <a:r>
              <a:rPr lang="en-US" altLang="zh-TW" sz="3200" dirty="0"/>
              <a:t>∠θ) @ Rx of multipath leads to constructive/destructive interference as mobile Rx moves in space with respect to time </a:t>
            </a:r>
          </a:p>
        </p:txBody>
      </p:sp>
    </p:spTree>
    <p:extLst>
      <p:ext uri="{BB962C8B-B14F-4D97-AF65-F5344CB8AC3E}">
        <p14:creationId xmlns:p14="http://schemas.microsoft.com/office/powerpoint/2010/main" val="3688750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DFEC6-E2D3-DAAE-332C-38EB3B54F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9" t="13721" r="3082" b="4549"/>
          <a:stretch/>
        </p:blipFill>
        <p:spPr>
          <a:xfrm>
            <a:off x="2571750" y="742950"/>
            <a:ext cx="79057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04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F17425-C230-7D11-3FA3-9CAC9995F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3066" r="54714" b="6114"/>
          <a:stretch/>
        </p:blipFill>
        <p:spPr>
          <a:xfrm>
            <a:off x="2009775" y="847725"/>
            <a:ext cx="85248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FD8B1-5BCC-E54B-7034-5D49D67F6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40" t="10985" r="738" b="5553"/>
          <a:stretch/>
        </p:blipFill>
        <p:spPr>
          <a:xfrm>
            <a:off x="2305050" y="752475"/>
            <a:ext cx="8391526" cy="55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01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0DB03F-0DA3-A010-E6D6-BE6673AC0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2" t="33121" r="11250" b="21112"/>
          <a:stretch/>
        </p:blipFill>
        <p:spPr>
          <a:xfrm>
            <a:off x="1890712" y="838200"/>
            <a:ext cx="8620126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36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1A09-EB76-B3A2-298D-CD0E00CDD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9" t="33471" r="10859" b="20832"/>
          <a:stretch/>
        </p:blipFill>
        <p:spPr>
          <a:xfrm>
            <a:off x="2486025" y="828674"/>
            <a:ext cx="7943850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28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C9A08-0310-019E-A6E5-A71091D6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30000" r="57031" b="20694"/>
          <a:stretch/>
        </p:blipFill>
        <p:spPr>
          <a:xfrm>
            <a:off x="2395537" y="714818"/>
            <a:ext cx="7400925" cy="54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6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13EC8-4816-D25D-A289-A240E5D0B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5" t="34722" r="10781" b="22639"/>
          <a:stretch/>
        </p:blipFill>
        <p:spPr>
          <a:xfrm>
            <a:off x="1737497" y="692681"/>
            <a:ext cx="8717006" cy="54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19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A118F-93E0-F09E-4DE3-F7B23F869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1" t="34512" r="57031" b="25833"/>
          <a:stretch/>
        </p:blipFill>
        <p:spPr>
          <a:xfrm>
            <a:off x="1870078" y="920539"/>
            <a:ext cx="8451843" cy="50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74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1E049A-5395-0DA0-1E7E-ECC561EC6897}"/>
                  </a:ext>
                </a:extLst>
              </p:cNvPr>
              <p:cNvSpPr txBox="1"/>
              <p:nvPr/>
            </p:nvSpPr>
            <p:spPr>
              <a:xfrm>
                <a:off x="2333625" y="1600200"/>
                <a:ext cx="7115175" cy="3649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3600" dirty="0"/>
              </a:p>
              <a:p>
                <a:endParaRPr lang="en-US" sz="3600" dirty="0"/>
              </a:p>
              <a:p>
                <a:r>
                  <a:rPr lang="en-US" sz="3600" dirty="0"/>
                  <a:t>Average Fade Rate=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endParaRPr lang="en-US" sz="3600" b="0" dirty="0"/>
              </a:p>
              <a:p>
                <a:endParaRPr lang="en-US" sz="3600" dirty="0"/>
              </a:p>
              <a:p>
                <a:endParaRPr lang="en-US" sz="3600" dirty="0"/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1E049A-5395-0DA0-1E7E-ECC561EC6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5" y="1600200"/>
                <a:ext cx="7115175" cy="3649076"/>
              </a:xfrm>
              <a:prstGeom prst="rect">
                <a:avLst/>
              </a:prstGeom>
              <a:blipFill>
                <a:blip r:embed="rId2"/>
                <a:stretch>
                  <a:fillRect l="-26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407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79FA43-68D1-0D18-6CBC-F4747E410A2A}"/>
              </a:ext>
            </a:extLst>
          </p:cNvPr>
          <p:cNvSpPr txBox="1"/>
          <p:nvPr/>
        </p:nvSpPr>
        <p:spPr>
          <a:xfrm>
            <a:off x="301420" y="841098"/>
            <a:ext cx="105632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 a Rayleigh fading signal experiencing a maximum Doppler frequency of 20 Hz. The carrier frequency is 900 </a:t>
            </a:r>
            <a:r>
              <a:rPr lang="en-US" sz="2800" b="0" i="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br>
              <a:rPr lang="en-US" sz="2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br>
              <a:rPr lang="en-US" sz="2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(a) the positive-going level-crossing rate for ρ = 1</a:t>
            </a:r>
            <a:br>
              <a:rPr lang="en-US" sz="2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(b) maximum velocity of the mobile for the given Doppler frequency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CA352-4E9A-A45C-2286-665BABC3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3337263"/>
            <a:ext cx="7091363" cy="3520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16A71-C354-4C0C-166E-083A9501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845" y="5829300"/>
            <a:ext cx="6246594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699" y="828676"/>
            <a:ext cx="11515725" cy="8582422"/>
          </a:xfrm>
        </p:spPr>
        <p:txBody>
          <a:bodyPr/>
          <a:lstStyle/>
          <a:p>
            <a:r>
              <a:rPr lang="en-US" altLang="zh-TW" sz="3600" dirty="0"/>
              <a:t>received signal strength can vary by </a:t>
            </a:r>
            <a:r>
              <a:rPr lang="en-US" altLang="zh-TW" sz="3600" i="1" dirty="0"/>
              <a:t>Small-scale fading </a:t>
            </a:r>
            <a:r>
              <a:rPr lang="en-US" altLang="zh-TW" sz="3600" dirty="0"/>
              <a:t>over distances of </a:t>
            </a:r>
            <a:r>
              <a:rPr lang="en-US" altLang="zh-TW" sz="3600" i="1" dirty="0"/>
              <a:t>a few  meter </a:t>
            </a:r>
            <a:r>
              <a:rPr lang="en-US" altLang="zh-TW" sz="3600" dirty="0"/>
              <a:t>(about 7 cm at 1 GHz)! </a:t>
            </a:r>
          </a:p>
          <a:p>
            <a:pPr lvl="1"/>
            <a:r>
              <a:rPr lang="en-US" altLang="zh-TW" sz="3600" dirty="0"/>
              <a:t>This is a variation between, say, 1 </a:t>
            </a:r>
            <a:r>
              <a:rPr lang="en-US" altLang="zh-TW" sz="3600" dirty="0" err="1"/>
              <a:t>mW</a:t>
            </a:r>
            <a:r>
              <a:rPr lang="en-US" altLang="zh-TW" sz="3600" dirty="0"/>
              <a:t> and 10</a:t>
            </a:r>
            <a:r>
              <a:rPr lang="en-US" altLang="zh-TW" sz="3600" baseline="30000" dirty="0"/>
              <a:t>-6</a:t>
            </a:r>
            <a:r>
              <a:rPr lang="en-US" altLang="zh-TW" sz="3600" dirty="0"/>
              <a:t> </a:t>
            </a:r>
            <a:r>
              <a:rPr lang="en-US" altLang="zh-TW" sz="3600" dirty="0" err="1"/>
              <a:t>mW</a:t>
            </a:r>
            <a:r>
              <a:rPr lang="en-US" altLang="zh-TW" sz="3600" dirty="0"/>
              <a:t>. </a:t>
            </a:r>
          </a:p>
          <a:p>
            <a:pPr lvl="1"/>
            <a:r>
              <a:rPr lang="en-US" altLang="zh-TW" sz="3600" dirty="0"/>
              <a:t>If a user stops at a deeply faded point, the signal quality can be quite bad. </a:t>
            </a:r>
          </a:p>
          <a:p>
            <a:pPr lvl="1"/>
            <a:r>
              <a:rPr lang="en-US" altLang="zh-TW" sz="3600" dirty="0"/>
              <a:t>However, even if a user stops, others around may still be moving and can change the fading characteristics. </a:t>
            </a:r>
          </a:p>
          <a:p>
            <a:pPr lvl="1"/>
            <a:r>
              <a:rPr lang="en-US" altLang="zh-TW" sz="3600" dirty="0"/>
              <a:t>And if we have another antenna, say only 7 to 10 cm separated from the other antenna, that signal could be good. </a:t>
            </a:r>
          </a:p>
        </p:txBody>
      </p:sp>
    </p:spTree>
    <p:extLst>
      <p:ext uri="{BB962C8B-B14F-4D97-AF65-F5344CB8AC3E}">
        <p14:creationId xmlns:p14="http://schemas.microsoft.com/office/powerpoint/2010/main" val="2575037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2F171F-D9F3-B63E-8C0D-CBE1125E0F57}"/>
              </a:ext>
            </a:extLst>
          </p:cNvPr>
          <p:cNvSpPr txBox="1"/>
          <p:nvPr/>
        </p:nvSpPr>
        <p:spPr>
          <a:xfrm>
            <a:off x="257175" y="781051"/>
            <a:ext cx="117538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Assume that a bit error occurs whenever any portion of a bit encounters a fade for which ρ &lt; 0.1. For a given maximum Doppler frequency of 20 Hz,</a:t>
            </a:r>
          </a:p>
          <a:p>
            <a:r>
              <a:rPr lang="en-US" sz="2800" dirty="0"/>
              <a:t>(a) What is the average fade duration for threshold levels ρ = 0.01,ρ = 0.1,ρ = 0.707, and ρ = 1?</a:t>
            </a:r>
          </a:p>
          <a:p>
            <a:r>
              <a:rPr lang="en-US" sz="2800" dirty="0"/>
              <a:t>(b) For a binary digital modulation with a data rate of 50 bps, is the Rayleigh fading slow or fast corresponding to ρ = 0.707?</a:t>
            </a:r>
          </a:p>
          <a:p>
            <a:r>
              <a:rPr lang="en-US" sz="2800" dirty="0"/>
              <a:t>(c) What is the average number of bit errors per second for the given data rate of 50 bps?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9819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12886-593B-2838-10F1-AEAD84C7C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238250"/>
            <a:ext cx="121634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14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A4CD2-083A-4CB1-4845-CC044FBC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654"/>
            <a:ext cx="12192000" cy="49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5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0639E-77A8-0687-EEA1-D7499966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85"/>
            <a:ext cx="12192000" cy="3483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952042-E17F-B686-B6BA-7FE29D38B6FE}"/>
                  </a:ext>
                </a:extLst>
              </p14:cNvPr>
              <p14:cNvContentPartPr/>
              <p14:nvPr/>
            </p14:nvContentPartPr>
            <p14:xfrm>
              <a:off x="2940120" y="2146320"/>
              <a:ext cx="5760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952042-E17F-B686-B6BA-7FE29D38B6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0760" y="2136960"/>
                <a:ext cx="763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698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6" y="1276351"/>
            <a:ext cx="11296650" cy="1288960"/>
          </a:xfrm>
        </p:spPr>
        <p:txBody>
          <a:bodyPr/>
          <a:lstStyle/>
          <a:p>
            <a:r>
              <a:rPr lang="en-US" altLang="zh-TW" sz="2400"/>
              <a:t>fading occurs around received signal strength predicted from large-scale path loss models</a:t>
            </a:r>
          </a:p>
          <a:p>
            <a:pPr>
              <a:buFont typeface="Wingdings" pitchFamily="2" charset="2"/>
              <a:buNone/>
            </a:pPr>
            <a:endParaRPr lang="en-US" altLang="zh-TW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2564905"/>
            <a:ext cx="6480175" cy="400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4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75520" y="836712"/>
            <a:ext cx="8964612" cy="411162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II. Physical Factors Influencing Fading in Mobile Radio Channel (MRC)</a:t>
            </a:r>
            <a:r>
              <a:rPr lang="en-US" altLang="zh-TW" sz="2400" dirty="0"/>
              <a:t> </a:t>
            </a:r>
            <a:endParaRPr lang="en-US" altLang="zh-TW" sz="3200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488" y="836712"/>
            <a:ext cx="12258675" cy="515218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3600" dirty="0"/>
              <a:t>1) Multipath Propagation </a:t>
            </a:r>
          </a:p>
          <a:p>
            <a:pPr lvl="1">
              <a:lnSpc>
                <a:spcPct val="90000"/>
              </a:lnSpc>
            </a:pPr>
            <a:r>
              <a:rPr lang="en-US" altLang="zh-TW" sz="2800" dirty="0"/>
              <a:t># and strength of multipath signals </a:t>
            </a:r>
          </a:p>
          <a:p>
            <a:pPr lvl="1">
              <a:lnSpc>
                <a:spcPct val="90000"/>
              </a:lnSpc>
            </a:pPr>
            <a:r>
              <a:rPr lang="en-US" altLang="zh-TW" sz="2800" dirty="0"/>
              <a:t>time delay of signal arrival </a:t>
            </a:r>
          </a:p>
          <a:p>
            <a:pPr lvl="2">
              <a:lnSpc>
                <a:spcPct val="90000"/>
              </a:lnSpc>
            </a:pPr>
            <a:r>
              <a:rPr lang="en-US" altLang="zh-TW" sz="2800" dirty="0"/>
              <a:t>large path length differences → large differences in delay between signals </a:t>
            </a:r>
          </a:p>
          <a:p>
            <a:pPr lvl="1">
              <a:lnSpc>
                <a:spcPct val="90000"/>
              </a:lnSpc>
            </a:pPr>
            <a:r>
              <a:rPr lang="en-US" altLang="zh-TW" sz="2800" dirty="0"/>
              <a:t>urban area w/ many buildings distributed over large spatial scale </a:t>
            </a:r>
          </a:p>
          <a:p>
            <a:pPr lvl="2">
              <a:lnSpc>
                <a:spcPct val="90000"/>
              </a:lnSpc>
            </a:pPr>
            <a:r>
              <a:rPr lang="en-US" altLang="zh-TW" sz="2800" dirty="0"/>
              <a:t>large # of strong multipath signals with only a few having a large time delay </a:t>
            </a:r>
          </a:p>
          <a:p>
            <a:pPr lvl="1">
              <a:lnSpc>
                <a:spcPct val="90000"/>
              </a:lnSpc>
            </a:pPr>
            <a:r>
              <a:rPr lang="en-US" altLang="zh-TW" sz="2800" dirty="0"/>
              <a:t>suburb with nearby office park or shopping mall </a:t>
            </a:r>
          </a:p>
          <a:p>
            <a:pPr lvl="2">
              <a:lnSpc>
                <a:spcPct val="90000"/>
              </a:lnSpc>
            </a:pPr>
            <a:r>
              <a:rPr lang="en-US" altLang="zh-TW" sz="2800" dirty="0"/>
              <a:t>moderate # of strong multipath signals with small to moderate delay times </a:t>
            </a:r>
          </a:p>
          <a:p>
            <a:pPr lvl="1">
              <a:lnSpc>
                <a:spcPct val="90000"/>
              </a:lnSpc>
            </a:pPr>
            <a:r>
              <a:rPr lang="en-US" altLang="zh-TW" sz="2800" dirty="0"/>
              <a:t>rural → few multipath signals (LOS + ground reflection) </a:t>
            </a:r>
          </a:p>
        </p:txBody>
      </p:sp>
    </p:spTree>
    <p:extLst>
      <p:ext uri="{BB962C8B-B14F-4D97-AF65-F5344CB8AC3E}">
        <p14:creationId xmlns:p14="http://schemas.microsoft.com/office/powerpoint/2010/main" val="14285224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5284</TotalTime>
  <Words>2635</Words>
  <Application>Microsoft Office PowerPoint</Application>
  <PresentationFormat>Widescreen</PresentationFormat>
  <Paragraphs>326</Paragraphs>
  <Slides>73</Slides>
  <Notes>35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Arial-BoldMT</vt:lpstr>
      <vt:lpstr>Calibri</vt:lpstr>
      <vt:lpstr>Cambria Math</vt:lpstr>
      <vt:lpstr>Times New Roman</vt:lpstr>
      <vt:lpstr>Wingdings</vt:lpstr>
      <vt:lpstr>1_Office Theme</vt:lpstr>
      <vt:lpstr>Equation</vt:lpstr>
      <vt:lpstr>方程式</vt:lpstr>
      <vt:lpstr>MODULE 2  Mobile Radio Propagation: Small-Scale Fading</vt:lpstr>
      <vt:lpstr>PowerPoint Presentation</vt:lpstr>
      <vt:lpstr>PowerPoint Presentation</vt:lpstr>
      <vt:lpstr>I. Fading</vt:lpstr>
      <vt:lpstr>PowerPoint Presentation</vt:lpstr>
      <vt:lpstr>PowerPoint Presentation</vt:lpstr>
      <vt:lpstr>PowerPoint Presentation</vt:lpstr>
      <vt:lpstr>PowerPoint Presentation</vt:lpstr>
      <vt:lpstr>II. Physical Factors Influencing Fading in Mobile Radio Channel (MRC) </vt:lpstr>
      <vt:lpstr>PowerPoint Presentation</vt:lpstr>
      <vt:lpstr>PowerPoint Presentation</vt:lpstr>
      <vt:lpstr>Doppler Shift</vt:lpstr>
      <vt:lpstr>PowerPoint Presentation</vt:lpstr>
      <vt:lpstr>PowerPoint Presentation</vt:lpstr>
      <vt:lpstr>PowerPoint Presentation</vt:lpstr>
      <vt:lpstr>Multipath parameters</vt:lpstr>
      <vt:lpstr>Received Signal strength</vt:lpstr>
      <vt:lpstr>IV. Multipath Channel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V. Types of Small-Scale Fading</vt:lpstr>
      <vt:lpstr>PowerPoint Presentation</vt:lpstr>
      <vt:lpstr>Types of small-scale fading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Parameters of a Rayleigh Fading Channel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  Mobile Radio Propagation: Small-Scale Fading</dc:title>
  <dc:creator>Hemanth C</dc:creator>
  <cp:lastModifiedBy>Rahul Karthik</cp:lastModifiedBy>
  <cp:revision>25</cp:revision>
  <dcterms:created xsi:type="dcterms:W3CDTF">2024-02-25T14:15:16Z</dcterms:created>
  <dcterms:modified xsi:type="dcterms:W3CDTF">2024-05-05T03:08:59Z</dcterms:modified>
</cp:coreProperties>
</file>